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0" r:id="rId8"/>
    <p:sldId id="265" r:id="rId9"/>
    <p:sldId id="267" r:id="rId10"/>
    <p:sldId id="269" r:id="rId11"/>
    <p:sldId id="270" r:id="rId12"/>
    <p:sldId id="271" r:id="rId13"/>
    <p:sldId id="272" r:id="rId14"/>
    <p:sldId id="273"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50"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D9911F-EE23-4FFE-92C8-B94C64C9AB04}" type="datetimeFigureOut">
              <a:rPr lang="es-MX" smtClean="0"/>
              <a:t>27/06/2017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9911F-EE23-4FFE-92C8-B94C64C9AB04}" type="datetimeFigureOut">
              <a:rPr lang="es-MX" smtClean="0"/>
              <a:t>27/06/2017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79BDB-A5A5-4158-8DB7-FE9F0F125FBC}"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prepaabiertapuebla.com.mx/"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www.puebla.gob.m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5 Rectángulo"/>
          <p:cNvSpPr>
            <a:spLocks noChangeArrowheads="1"/>
          </p:cNvSpPr>
          <p:nvPr/>
        </p:nvSpPr>
        <p:spPr bwMode="auto">
          <a:xfrm>
            <a:off x="2285984" y="1643050"/>
            <a:ext cx="4572000" cy="3231654"/>
          </a:xfrm>
          <a:prstGeom prst="rect">
            <a:avLst/>
          </a:prstGeom>
          <a:noFill/>
          <a:ln w="9525">
            <a:noFill/>
            <a:miter lim="800000"/>
            <a:headEnd/>
            <a:tailEnd/>
          </a:ln>
        </p:spPr>
        <p:txBody>
          <a:bodyPr>
            <a:spAutoFit/>
          </a:bodyPr>
          <a:lstStyle/>
          <a:p>
            <a:pPr algn="ctr">
              <a:spcBef>
                <a:spcPct val="50000"/>
              </a:spcBef>
            </a:pPr>
            <a:r>
              <a:rPr lang="es-MX" sz="2400" b="1" dirty="0">
                <a:latin typeface="Calibri" pitchFamily="34" charset="0"/>
              </a:rPr>
              <a:t>PREPARATORIA   ABIERTA </a:t>
            </a:r>
          </a:p>
          <a:p>
            <a:pPr algn="ctr">
              <a:spcBef>
                <a:spcPct val="50000"/>
              </a:spcBef>
            </a:pPr>
            <a:r>
              <a:rPr lang="es-MX" sz="2400" b="1" dirty="0" smtClean="0">
                <a:latin typeface="Calibri" pitchFamily="34" charset="0"/>
              </a:rPr>
              <a:t>PUEBLA</a:t>
            </a:r>
          </a:p>
          <a:p>
            <a:pPr algn="ctr">
              <a:spcBef>
                <a:spcPct val="50000"/>
              </a:spcBef>
            </a:pPr>
            <a:endParaRPr lang="es-MX" sz="2400" b="1" dirty="0" smtClean="0">
              <a:latin typeface="Calibri" pitchFamily="34" charset="0"/>
            </a:endParaRPr>
          </a:p>
          <a:p>
            <a:pPr algn="ctr">
              <a:spcBef>
                <a:spcPct val="50000"/>
              </a:spcBef>
            </a:pPr>
            <a:r>
              <a:rPr lang="es-MX" sz="2400" b="1" dirty="0" smtClean="0">
                <a:latin typeface="Calibri" pitchFamily="34" charset="0"/>
              </a:rPr>
              <a:t>PLÁTICA INFORMATIVA</a:t>
            </a:r>
          </a:p>
          <a:p>
            <a:pPr algn="ctr">
              <a:spcBef>
                <a:spcPct val="50000"/>
              </a:spcBef>
            </a:pPr>
            <a:r>
              <a:rPr lang="es-MX" sz="2400" b="1" dirty="0" smtClean="0">
                <a:latin typeface="Calibri" pitchFamily="34" charset="0"/>
              </a:rPr>
              <a:t>PLAN ASIGNATURAS</a:t>
            </a:r>
          </a:p>
          <a:p>
            <a:pPr algn="ctr">
              <a:spcBef>
                <a:spcPct val="50000"/>
              </a:spcBef>
            </a:pPr>
            <a:endParaRPr lang="es-MX" sz="2400" b="1" dirty="0">
              <a:latin typeface="Calibri" pitchFamily="34" charset="0"/>
            </a:endParaRPr>
          </a:p>
        </p:txBody>
      </p:sp>
      <p:pic>
        <p:nvPicPr>
          <p:cNvPr id="5" name="Imagen 1" descr="G:\sep1.jpg"/>
          <p:cNvPicPr>
            <a:picLocks noChangeAspect="1" noChangeArrowheads="1"/>
          </p:cNvPicPr>
          <p:nvPr/>
        </p:nvPicPr>
        <p:blipFill>
          <a:blip r:embed="rId4"/>
          <a:srcRect/>
          <a:stretch>
            <a:fillRect/>
          </a:stretch>
        </p:blipFill>
        <p:spPr bwMode="auto">
          <a:xfrm>
            <a:off x="755576" y="455840"/>
            <a:ext cx="1847850" cy="668337"/>
          </a:xfrm>
          <a:prstGeom prst="rect">
            <a:avLst/>
          </a:prstGeom>
          <a:noFill/>
          <a:ln w="9525">
            <a:noFill/>
            <a:miter lim="800000"/>
            <a:headEnd/>
            <a:tailEnd/>
          </a:ln>
        </p:spPr>
      </p:pic>
      <p:graphicFrame>
        <p:nvGraphicFramePr>
          <p:cNvPr id="6" name="5 Objeto"/>
          <p:cNvGraphicFramePr>
            <a:graphicFrameLocks noChangeAspect="1"/>
          </p:cNvGraphicFramePr>
          <p:nvPr>
            <p:extLst>
              <p:ext uri="{D42A27DB-BD31-4B8C-83A1-F6EECF244321}">
                <p14:modId xmlns:p14="http://schemas.microsoft.com/office/powerpoint/2010/main" val="2475006688"/>
              </p:ext>
            </p:extLst>
          </p:nvPr>
        </p:nvGraphicFramePr>
        <p:xfrm>
          <a:off x="6300192" y="4653136"/>
          <a:ext cx="1870075" cy="1500188"/>
        </p:xfrm>
        <a:graphic>
          <a:graphicData uri="http://schemas.openxmlformats.org/presentationml/2006/ole">
            <mc:AlternateContent xmlns:mc="http://schemas.openxmlformats.org/markup-compatibility/2006">
              <mc:Choice xmlns:v="urn:schemas-microsoft-com:vml" Requires="v">
                <p:oleObj spid="_x0000_s1033" r:id="rId5" imgW="764548" imgH="611639" progId="">
                  <p:embed/>
                </p:oleObj>
              </mc:Choice>
              <mc:Fallback>
                <p:oleObj r:id="rId5" imgW="764548" imgH="611639"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4653136"/>
                        <a:ext cx="1870075" cy="15001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957388" y="500063"/>
            <a:ext cx="5221287" cy="369887"/>
          </a:xfrm>
          <a:prstGeom prst="rect">
            <a:avLst/>
          </a:prstGeom>
        </p:spPr>
        <p:txBody>
          <a:bodyPr>
            <a:spAutoFit/>
          </a:bodyPr>
          <a:lstStyle/>
          <a:p>
            <a:pPr algn="ctr">
              <a:defRPr/>
            </a:pPr>
            <a:r>
              <a:rPr lang="es-MX" b="1" dirty="0">
                <a:solidFill>
                  <a:schemeClr val="tx2">
                    <a:lumMod val="75000"/>
                  </a:schemeClr>
                </a:solidFill>
              </a:rPr>
              <a:t>FORMATO DE SOLICITUD DE EXÁMENES</a:t>
            </a:r>
          </a:p>
        </p:txBody>
      </p:sp>
      <p:sp>
        <p:nvSpPr>
          <p:cNvPr id="3" name="2 Rectángulo"/>
          <p:cNvSpPr/>
          <p:nvPr/>
        </p:nvSpPr>
        <p:spPr>
          <a:xfrm>
            <a:off x="1285875" y="1268760"/>
            <a:ext cx="2008188" cy="581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schemeClr val="tx1"/>
                </a:solidFill>
              </a:rPr>
              <a:t>El costo por examen es de </a:t>
            </a:r>
          </a:p>
          <a:p>
            <a:pPr algn="ctr">
              <a:defRPr/>
            </a:pPr>
            <a:r>
              <a:rPr lang="es-MX" sz="1200" b="1" dirty="0">
                <a:solidFill>
                  <a:schemeClr val="tx1"/>
                </a:solidFill>
              </a:rPr>
              <a:t>$ </a:t>
            </a:r>
            <a:r>
              <a:rPr lang="es-MX" sz="1200" b="1" dirty="0" smtClean="0">
                <a:solidFill>
                  <a:schemeClr val="tx1"/>
                </a:solidFill>
              </a:rPr>
              <a:t>70.00</a:t>
            </a:r>
            <a:endParaRPr lang="es-MX" sz="1200" b="1" dirty="0">
              <a:solidFill>
                <a:schemeClr val="tx1"/>
              </a:solidFill>
            </a:endParaRPr>
          </a:p>
        </p:txBody>
      </p:sp>
      <p:sp>
        <p:nvSpPr>
          <p:cNvPr id="4" name="6 CuadroTexto"/>
          <p:cNvSpPr txBox="1">
            <a:spLocks noChangeArrowheads="1"/>
          </p:cNvSpPr>
          <p:nvPr/>
        </p:nvSpPr>
        <p:spPr bwMode="auto">
          <a:xfrm>
            <a:off x="735094" y="3861048"/>
            <a:ext cx="2249488" cy="215900"/>
          </a:xfrm>
          <a:prstGeom prst="rect">
            <a:avLst/>
          </a:prstGeom>
          <a:noFill/>
          <a:ln w="25400">
            <a:solidFill>
              <a:schemeClr val="tx1"/>
            </a:solidFill>
            <a:miter lim="800000"/>
            <a:headEnd/>
            <a:tailEnd/>
          </a:ln>
        </p:spPr>
        <p:txBody>
          <a:bodyPr>
            <a:spAutoFit/>
          </a:bodyPr>
          <a:lstStyle/>
          <a:p>
            <a:pPr algn="ctr"/>
            <a:r>
              <a:rPr lang="es-MX" sz="800" b="1" dirty="0" smtClean="0"/>
              <a:t>SELECCIONAR LA </a:t>
            </a:r>
            <a:r>
              <a:rPr lang="es-MX" sz="800" b="1" dirty="0"/>
              <a:t>OFICINA / CORDE</a:t>
            </a:r>
            <a:endParaRPr lang="es-ES" sz="800" b="1" dirty="0"/>
          </a:p>
        </p:txBody>
      </p:sp>
      <p:sp>
        <p:nvSpPr>
          <p:cNvPr id="5" name="4 Rectángulo"/>
          <p:cNvSpPr/>
          <p:nvPr/>
        </p:nvSpPr>
        <p:spPr>
          <a:xfrm>
            <a:off x="735094" y="4198416"/>
            <a:ext cx="2249488" cy="166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800" b="1" dirty="0">
                <a:solidFill>
                  <a:schemeClr val="tx1"/>
                </a:solidFill>
              </a:rPr>
              <a:t>De acuerdo a calendario</a:t>
            </a:r>
          </a:p>
        </p:txBody>
      </p:sp>
      <p:sp>
        <p:nvSpPr>
          <p:cNvPr id="6" name="5 Rectángulo"/>
          <p:cNvSpPr/>
          <p:nvPr/>
        </p:nvSpPr>
        <p:spPr>
          <a:xfrm>
            <a:off x="735094" y="4437112"/>
            <a:ext cx="2255837" cy="165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800" b="1" dirty="0">
                <a:solidFill>
                  <a:schemeClr val="tx1"/>
                </a:solidFill>
              </a:rPr>
              <a:t>La de tu elección, en el directorio</a:t>
            </a:r>
          </a:p>
        </p:txBody>
      </p:sp>
      <p:sp>
        <p:nvSpPr>
          <p:cNvPr id="7" name="6 Rectángulo"/>
          <p:cNvSpPr/>
          <p:nvPr/>
        </p:nvSpPr>
        <p:spPr>
          <a:xfrm>
            <a:off x="728423" y="5301208"/>
            <a:ext cx="2249488"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800" b="1" dirty="0" smtClean="0">
                <a:solidFill>
                  <a:schemeClr val="tx1"/>
                </a:solidFill>
              </a:rPr>
              <a:t>Solicitar dos exámenes como </a:t>
            </a:r>
            <a:r>
              <a:rPr lang="es-ES" sz="800" b="1" dirty="0" smtClean="0">
                <a:solidFill>
                  <a:schemeClr val="tx1"/>
                </a:solidFill>
              </a:rPr>
              <a:t>máximo </a:t>
            </a:r>
          </a:p>
          <a:p>
            <a:pPr algn="ctr">
              <a:defRPr/>
            </a:pPr>
            <a:r>
              <a:rPr lang="es-ES" sz="800" b="1" dirty="0" smtClean="0">
                <a:solidFill>
                  <a:schemeClr val="tx1"/>
                </a:solidFill>
              </a:rPr>
              <a:t>en la primera solicitud</a:t>
            </a:r>
            <a:endParaRPr lang="es-ES" sz="800" b="1" dirty="0">
              <a:solidFill>
                <a:schemeClr val="tx1"/>
              </a:solidFill>
            </a:endParaRPr>
          </a:p>
        </p:txBody>
      </p:sp>
      <p:sp>
        <p:nvSpPr>
          <p:cNvPr id="8" name="7 Rectángulo"/>
          <p:cNvSpPr/>
          <p:nvPr/>
        </p:nvSpPr>
        <p:spPr>
          <a:xfrm>
            <a:off x="728423" y="5733256"/>
            <a:ext cx="2249488" cy="165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800" b="1" dirty="0" smtClean="0">
                <a:solidFill>
                  <a:schemeClr val="tx1"/>
                </a:solidFill>
              </a:rPr>
              <a:t>Al finalizar el llenado, seleccionar Enviar</a:t>
            </a:r>
            <a:endParaRPr lang="es-ES" sz="800" b="1" dirty="0">
              <a:solidFill>
                <a:schemeClr val="tx1"/>
              </a:solidFill>
            </a:endParaRPr>
          </a:p>
        </p:txBody>
      </p:sp>
      <p:cxnSp>
        <p:nvCxnSpPr>
          <p:cNvPr id="11" name="10 Conector recto de flecha"/>
          <p:cNvCxnSpPr/>
          <p:nvPr/>
        </p:nvCxnSpPr>
        <p:spPr>
          <a:xfrm>
            <a:off x="2984582" y="4005064"/>
            <a:ext cx="13016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984582" y="4293096"/>
            <a:ext cx="13016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2990931" y="4509120"/>
            <a:ext cx="12953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2977911" y="5445224"/>
            <a:ext cx="1279525" cy="7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987824" y="5805264"/>
            <a:ext cx="1279525" cy="7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15 Imagen"/>
          <p:cNvPicPr/>
          <p:nvPr/>
        </p:nvPicPr>
        <p:blipFill rotWithShape="1">
          <a:blip r:embed="rId3"/>
          <a:srcRect l="40210" t="19128" r="25045" b="7812"/>
          <a:stretch/>
        </p:blipFill>
        <p:spPr bwMode="auto">
          <a:xfrm>
            <a:off x="4283968" y="980728"/>
            <a:ext cx="4680520" cy="54915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3613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85720" y="1052736"/>
            <a:ext cx="7098582" cy="5663089"/>
          </a:xfrm>
          <a:prstGeom prst="rect">
            <a:avLst/>
          </a:prstGeom>
          <a:noFill/>
        </p:spPr>
        <p:txBody>
          <a:bodyPr wrap="square" rtlCol="0">
            <a:spAutoFit/>
          </a:bodyPr>
          <a:lstStyle/>
          <a:p>
            <a:endParaRPr lang="es-MX" sz="1200" dirty="0" smtClean="0"/>
          </a:p>
          <a:p>
            <a:r>
              <a:rPr lang="es-MX" sz="1400" b="1" dirty="0" smtClean="0"/>
              <a:t>Presentar los requisitos: </a:t>
            </a:r>
          </a:p>
          <a:p>
            <a:pPr>
              <a:buFont typeface="Wingdings" pitchFamily="2" charset="2"/>
              <a:buChar char="ü"/>
            </a:pPr>
            <a:r>
              <a:rPr lang="es-MX" sz="1400" dirty="0" smtClean="0"/>
              <a:t>Solicitud de Exámenes de la etapa-fase correspondiente </a:t>
            </a:r>
          </a:p>
          <a:p>
            <a:pPr>
              <a:buFont typeface="Wingdings" pitchFamily="2" charset="2"/>
              <a:buChar char="ü"/>
            </a:pPr>
            <a:r>
              <a:rPr lang="es-MX" sz="1400" dirty="0" smtClean="0"/>
              <a:t>Credencial de Preparatoria Abierta vigente</a:t>
            </a:r>
          </a:p>
          <a:p>
            <a:pPr>
              <a:buFont typeface="Wingdings" pitchFamily="2" charset="2"/>
              <a:buChar char="ü"/>
            </a:pPr>
            <a:r>
              <a:rPr lang="es-MX" sz="1400" dirty="0" smtClean="0"/>
              <a:t>Identificación oficial vigente con fotografía, (el menor de edad presenta Certificado de Secundaria)</a:t>
            </a:r>
          </a:p>
          <a:p>
            <a:r>
              <a:rPr lang="es-MX" sz="1400" dirty="0" smtClean="0"/>
              <a:t> </a:t>
            </a:r>
          </a:p>
          <a:p>
            <a:endParaRPr lang="es-MX" sz="1400" dirty="0" smtClean="0"/>
          </a:p>
          <a:p>
            <a:r>
              <a:rPr lang="es-MX" sz="1400" b="1" dirty="0" smtClean="0"/>
              <a:t>Consideraciones:</a:t>
            </a:r>
          </a:p>
          <a:p>
            <a:endParaRPr lang="es-MX" sz="1400" b="1" dirty="0" smtClean="0"/>
          </a:p>
          <a:p>
            <a:pPr lvl="2">
              <a:buFont typeface="Wingdings" pitchFamily="2" charset="2"/>
              <a:buChar char="ü"/>
            </a:pPr>
            <a:r>
              <a:rPr lang="es-MX" sz="1400" b="1" dirty="0" smtClean="0"/>
              <a:t>Ubica anticipadamente la sede de aplicación</a:t>
            </a:r>
          </a:p>
          <a:p>
            <a:pPr lvl="2"/>
            <a:endParaRPr lang="es-MX" sz="1400" b="1" dirty="0" smtClean="0"/>
          </a:p>
          <a:p>
            <a:pPr lvl="2">
              <a:buFont typeface="Wingdings" pitchFamily="2" charset="2"/>
              <a:buChar char="ü"/>
            </a:pPr>
            <a:r>
              <a:rPr lang="es-MX" sz="1400" b="1" dirty="0" smtClean="0"/>
              <a:t>¡Llega siempre a tiempo!</a:t>
            </a:r>
            <a:r>
              <a:rPr lang="es-MX" sz="1400" dirty="0" smtClean="0"/>
              <a:t> (No hay tolerancia)</a:t>
            </a:r>
          </a:p>
          <a:p>
            <a:pPr lvl="2">
              <a:buFont typeface="Wingdings" pitchFamily="2" charset="2"/>
              <a:buChar char="ü"/>
            </a:pPr>
            <a:endParaRPr lang="es-MX" sz="1400" dirty="0" smtClean="0"/>
          </a:p>
          <a:p>
            <a:pPr lvl="2">
              <a:buFont typeface="Wingdings" pitchFamily="2" charset="2"/>
              <a:buChar char="ü"/>
            </a:pPr>
            <a:r>
              <a:rPr lang="es-MX" sz="1400" b="1" dirty="0" smtClean="0"/>
              <a:t>Recuerda apagar tu celular, mientras presentas tu examen</a:t>
            </a:r>
          </a:p>
          <a:p>
            <a:pPr lvl="2">
              <a:buFont typeface="Wingdings" pitchFamily="2" charset="2"/>
              <a:buChar char="ü"/>
            </a:pPr>
            <a:endParaRPr lang="es-MX" sz="1400" b="1" dirty="0" smtClean="0"/>
          </a:p>
          <a:p>
            <a:pPr lvl="2">
              <a:buFont typeface="Wingdings" pitchFamily="2" charset="2"/>
              <a:buChar char="ü"/>
            </a:pPr>
            <a:r>
              <a:rPr lang="es-MX" sz="1400" dirty="0" smtClean="0"/>
              <a:t>No se permite la consulta de ningún tipo de material auxiliar para realizar el examen, ni el uso de calculadoras, excepto para el caso de Apreciación Estética (pintura) donde puedes hacer uso de las láminas que incluye el texto</a:t>
            </a:r>
          </a:p>
          <a:p>
            <a:pPr lvl="2"/>
            <a:endParaRPr lang="es-MX" sz="1400" dirty="0" smtClean="0"/>
          </a:p>
          <a:p>
            <a:pPr lvl="2">
              <a:buFont typeface="Wingdings" pitchFamily="2" charset="2"/>
              <a:buChar char="ü"/>
            </a:pPr>
            <a:r>
              <a:rPr lang="es-MX" sz="1400" dirty="0" smtClean="0"/>
              <a:t>Cuentas con </a:t>
            </a:r>
            <a:r>
              <a:rPr lang="es-MX" sz="1400" b="1" dirty="0" smtClean="0"/>
              <a:t>dos horas treinta minutos</a:t>
            </a:r>
            <a:r>
              <a:rPr lang="es-MX" sz="1400" dirty="0" smtClean="0"/>
              <a:t> para la resolución de cada uno de los exámenes</a:t>
            </a:r>
          </a:p>
          <a:p>
            <a:pPr lvl="2"/>
            <a:endParaRPr lang="es-MX" sz="1400" dirty="0" smtClean="0"/>
          </a:p>
          <a:p>
            <a:pPr lvl="2">
              <a:buFont typeface="Wingdings" pitchFamily="2" charset="2"/>
              <a:buChar char="ü"/>
            </a:pPr>
            <a:r>
              <a:rPr lang="es-MX" sz="1400" dirty="0" smtClean="0"/>
              <a:t>Es importante que atiendas las </a:t>
            </a:r>
            <a:r>
              <a:rPr lang="es-MX" sz="1400" b="1" dirty="0" smtClean="0"/>
              <a:t>instrucciones del aplicador</a:t>
            </a:r>
            <a:r>
              <a:rPr lang="es-MX" sz="1400" dirty="0" smtClean="0"/>
              <a:t>, facilitará el llenado de la hoja de respuesta</a:t>
            </a:r>
          </a:p>
          <a:p>
            <a:pPr lvl="2"/>
            <a:endParaRPr lang="es-MX" sz="1400" dirty="0" smtClean="0"/>
          </a:p>
        </p:txBody>
      </p:sp>
      <p:sp>
        <p:nvSpPr>
          <p:cNvPr id="5" name="Text Box 14"/>
          <p:cNvSpPr txBox="1">
            <a:spLocks noChangeArrowheads="1"/>
          </p:cNvSpPr>
          <p:nvPr/>
        </p:nvSpPr>
        <p:spPr bwMode="auto">
          <a:xfrm>
            <a:off x="571500" y="428604"/>
            <a:ext cx="6143625" cy="369332"/>
          </a:xfrm>
          <a:prstGeom prst="rect">
            <a:avLst/>
          </a:prstGeom>
          <a:noFill/>
          <a:ln w="9525">
            <a:noFill/>
            <a:miter lim="800000"/>
            <a:headEnd/>
            <a:tailEnd/>
          </a:ln>
        </p:spPr>
        <p:txBody>
          <a:bodyPr>
            <a:spAutoFit/>
          </a:bodyPr>
          <a:lstStyle/>
          <a:p>
            <a:pPr>
              <a:spcBef>
                <a:spcPct val="50000"/>
              </a:spcBef>
            </a:pPr>
            <a:r>
              <a:rPr lang="es-MX" b="1" dirty="0" smtClean="0">
                <a:latin typeface="Calibri" pitchFamily="34" charset="0"/>
              </a:rPr>
              <a:t>Consideraciones para presentar examen </a:t>
            </a:r>
            <a:endParaRPr lang="es-MX" b="1" dirty="0">
              <a:latin typeface="Calibri" pitchFamily="34" charset="0"/>
            </a:endParaRPr>
          </a:p>
        </p:txBody>
      </p:sp>
    </p:spTree>
    <p:extLst>
      <p:ext uri="{BB962C8B-B14F-4D97-AF65-F5344CB8AC3E}">
        <p14:creationId xmlns:p14="http://schemas.microsoft.com/office/powerpoint/2010/main" val="4109178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4" descr="hoja-de-respuesta"/>
          <p:cNvPicPr>
            <a:picLocks noChangeAspect="1" noChangeArrowheads="1"/>
          </p:cNvPicPr>
          <p:nvPr/>
        </p:nvPicPr>
        <p:blipFill>
          <a:blip r:embed="rId3" cstate="print">
            <a:duotone>
              <a:schemeClr val="accent6">
                <a:shade val="45000"/>
                <a:satMod val="135000"/>
              </a:schemeClr>
              <a:prstClr val="white"/>
            </a:duotone>
            <a:lum bright="-44000" contrast="65000"/>
          </a:blip>
          <a:srcRect/>
          <a:stretch>
            <a:fillRect/>
          </a:stretch>
        </p:blipFill>
        <p:spPr bwMode="auto">
          <a:xfrm>
            <a:off x="3571868" y="142852"/>
            <a:ext cx="5357850" cy="6572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accent3"/>
          </a:lnRef>
          <a:fillRef idx="3">
            <a:schemeClr val="accent3"/>
          </a:fillRef>
          <a:effectRef idx="2">
            <a:schemeClr val="accent3"/>
          </a:effectRef>
          <a:fontRef idx="minor">
            <a:schemeClr val="lt1"/>
          </a:fontRef>
        </p:style>
      </p:pic>
      <p:sp>
        <p:nvSpPr>
          <p:cNvPr id="3" name="Text Box 14"/>
          <p:cNvSpPr txBox="1">
            <a:spLocks noChangeArrowheads="1"/>
          </p:cNvSpPr>
          <p:nvPr/>
        </p:nvSpPr>
        <p:spPr bwMode="auto">
          <a:xfrm>
            <a:off x="-214313" y="214313"/>
            <a:ext cx="3857626" cy="369887"/>
          </a:xfrm>
          <a:prstGeom prst="rect">
            <a:avLst/>
          </a:prstGeom>
          <a:noFill/>
          <a:ln w="9525">
            <a:noFill/>
            <a:miter lim="800000"/>
            <a:headEnd/>
            <a:tailEnd/>
          </a:ln>
        </p:spPr>
        <p:txBody>
          <a:bodyPr>
            <a:spAutoFit/>
          </a:bodyPr>
          <a:lstStyle/>
          <a:p>
            <a:pPr algn="ctr">
              <a:spcBef>
                <a:spcPct val="50000"/>
              </a:spcBef>
              <a:defRPr/>
            </a:pPr>
            <a:r>
              <a:rPr lang="es-MX" b="1" dirty="0">
                <a:solidFill>
                  <a:schemeClr val="tx2">
                    <a:lumMod val="75000"/>
                  </a:schemeClr>
                </a:solidFill>
                <a:latin typeface="Arial" pitchFamily="34" charset="0"/>
                <a:cs typeface="Arial" pitchFamily="34" charset="0"/>
              </a:rPr>
              <a:t>HOJA DE RESPUESTAS</a:t>
            </a:r>
          </a:p>
        </p:txBody>
      </p:sp>
      <p:sp>
        <p:nvSpPr>
          <p:cNvPr id="4" name="5 CuadroTexto"/>
          <p:cNvSpPr txBox="1">
            <a:spLocks noChangeArrowheads="1"/>
          </p:cNvSpPr>
          <p:nvPr/>
        </p:nvSpPr>
        <p:spPr bwMode="auto">
          <a:xfrm>
            <a:off x="361950" y="620713"/>
            <a:ext cx="2841625" cy="4494212"/>
          </a:xfrm>
          <a:prstGeom prst="rect">
            <a:avLst/>
          </a:prstGeom>
          <a:noFill/>
          <a:ln w="9525">
            <a:noFill/>
            <a:miter lim="800000"/>
            <a:headEnd/>
            <a:tailEnd/>
          </a:ln>
        </p:spPr>
        <p:txBody>
          <a:bodyPr>
            <a:spAutoFit/>
          </a:bodyPr>
          <a:lstStyle/>
          <a:p>
            <a:r>
              <a:rPr lang="es-MX" sz="1100" b="1" dirty="0">
                <a:latin typeface="Calibri" pitchFamily="34" charset="0"/>
              </a:rPr>
              <a:t>Al codificar la Hoja de Respuesta, recuerda verificar los datos en tu credencial y los que el aplicador te indique:</a:t>
            </a:r>
            <a:r>
              <a:rPr lang="es-MX" sz="1100" dirty="0">
                <a:latin typeface="Calibri" pitchFamily="34" charset="0"/>
              </a:rPr>
              <a:t> </a:t>
            </a:r>
          </a:p>
          <a:p>
            <a:endParaRPr lang="es-MX" sz="1100" dirty="0">
              <a:latin typeface="Calibri" pitchFamily="34" charset="0"/>
            </a:endParaRPr>
          </a:p>
          <a:p>
            <a:endParaRPr lang="es-MX" sz="1100" dirty="0">
              <a:latin typeface="Calibri" pitchFamily="34" charset="0"/>
            </a:endParaRPr>
          </a:p>
          <a:p>
            <a:r>
              <a:rPr lang="es-MX" sz="1100" dirty="0">
                <a:latin typeface="Calibri" pitchFamily="34" charset="0"/>
              </a:rPr>
              <a:t>Los datos del estudiante como : Apellido paterno, materno y nombre; así como la firma serán llenados con tinta negra</a:t>
            </a:r>
          </a:p>
          <a:p>
            <a:endParaRPr lang="es-MX" sz="1100" dirty="0">
              <a:latin typeface="Calibri" pitchFamily="34" charset="0"/>
            </a:endParaRPr>
          </a:p>
          <a:p>
            <a:endParaRPr lang="es-MX" sz="1100" dirty="0">
              <a:latin typeface="Calibri" pitchFamily="34" charset="0"/>
            </a:endParaRPr>
          </a:p>
          <a:p>
            <a:r>
              <a:rPr lang="es-MX" sz="1100" dirty="0">
                <a:latin typeface="Calibri" pitchFamily="34" charset="0"/>
              </a:rPr>
              <a:t>Los datos de la aplicación: Matrícula, clave </a:t>
            </a:r>
            <a:r>
              <a:rPr lang="es-MX" sz="1100" dirty="0" smtClean="0">
                <a:latin typeface="Calibri" pitchFamily="34" charset="0"/>
              </a:rPr>
              <a:t>de la asignatura, </a:t>
            </a:r>
            <a:r>
              <a:rPr lang="es-MX" sz="1100" dirty="0">
                <a:latin typeface="Calibri" pitchFamily="34" charset="0"/>
              </a:rPr>
              <a:t>oficina, etapa de aplicación, sede  respuestas, se llenarán con lápiz del numero 2 o 2 ½ y rellenar los alveolos que corresponda a cada número</a:t>
            </a:r>
          </a:p>
          <a:p>
            <a:endParaRPr lang="es-MX" sz="1100" dirty="0">
              <a:latin typeface="Calibri" pitchFamily="34" charset="0"/>
            </a:endParaRPr>
          </a:p>
          <a:p>
            <a:endParaRPr lang="es-MX" sz="1100" dirty="0">
              <a:latin typeface="Calibri" pitchFamily="34" charset="0"/>
            </a:endParaRPr>
          </a:p>
          <a:p>
            <a:r>
              <a:rPr lang="es-MX" sz="1100" dirty="0">
                <a:latin typeface="Calibri" pitchFamily="34" charset="0"/>
              </a:rPr>
              <a:t>En el apartado de respuestas, es necesario rellenar correctamente los alveolos  ( con lápiz numero 2 o 2 ½ ) correspondientes a la letra que se considera como respuesta correcta</a:t>
            </a:r>
          </a:p>
          <a:p>
            <a:endParaRPr lang="es-MX" sz="1100" dirty="0">
              <a:latin typeface="Calibri" pitchFamily="34" charset="0"/>
            </a:endParaRPr>
          </a:p>
          <a:p>
            <a:endParaRPr lang="es-MX" sz="1100" dirty="0">
              <a:latin typeface="Calibri" pitchFamily="34" charset="0"/>
            </a:endParaRPr>
          </a:p>
          <a:p>
            <a:r>
              <a:rPr lang="es-MX" sz="1100" dirty="0">
                <a:latin typeface="Calibri" pitchFamily="34" charset="0"/>
              </a:rPr>
              <a:t>Al finalizar el examen verifica que tus datos estén correctos , de lo contrario se </a:t>
            </a:r>
            <a:r>
              <a:rPr lang="es-MX" sz="1100" b="1" dirty="0">
                <a:latin typeface="Calibri" pitchFamily="34" charset="0"/>
              </a:rPr>
              <a:t>CANCELARA TU EXAMEN</a:t>
            </a:r>
          </a:p>
        </p:txBody>
      </p:sp>
      <p:sp>
        <p:nvSpPr>
          <p:cNvPr id="5" name="4 Flecha derecha"/>
          <p:cNvSpPr/>
          <p:nvPr/>
        </p:nvSpPr>
        <p:spPr>
          <a:xfrm>
            <a:off x="3071813" y="1773238"/>
            <a:ext cx="1068387" cy="1555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 name="5 Flecha derecha"/>
          <p:cNvSpPr/>
          <p:nvPr/>
        </p:nvSpPr>
        <p:spPr>
          <a:xfrm>
            <a:off x="3143250" y="2857500"/>
            <a:ext cx="857250" cy="1428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7" name="6 Flecha derecha"/>
          <p:cNvSpPr/>
          <p:nvPr/>
        </p:nvSpPr>
        <p:spPr>
          <a:xfrm>
            <a:off x="3143250" y="3857625"/>
            <a:ext cx="3643313" cy="1428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Tree>
    <p:extLst>
      <p:ext uri="{BB962C8B-B14F-4D97-AF65-F5344CB8AC3E}">
        <p14:creationId xmlns:p14="http://schemas.microsoft.com/office/powerpoint/2010/main" val="358960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044575" y="1071563"/>
            <a:ext cx="7099300" cy="5262562"/>
          </a:xfrm>
          <a:prstGeom prst="rect">
            <a:avLst/>
          </a:prstGeom>
          <a:noFill/>
        </p:spPr>
        <p:txBody>
          <a:bodyPr>
            <a:spAutoFit/>
          </a:bodyPr>
          <a:lstStyle/>
          <a:p>
            <a:pPr algn="ctr">
              <a:defRPr/>
            </a:pPr>
            <a:r>
              <a:rPr lang="es-ES" sz="1600" dirty="0">
                <a:latin typeface="+mn-lt"/>
              </a:rPr>
              <a:t>Para conocer los resultados de tus exámenes, puedes presentarse en el Departamento de Preparatoria Abierta o visitar la página </a:t>
            </a:r>
          </a:p>
          <a:p>
            <a:pPr algn="ctr">
              <a:defRPr/>
            </a:pPr>
            <a:endParaRPr lang="es-ES" sz="1600" dirty="0">
              <a:latin typeface="+mn-lt"/>
            </a:endParaRPr>
          </a:p>
          <a:p>
            <a:pPr algn="ctr">
              <a:defRPr/>
            </a:pPr>
            <a:r>
              <a:rPr lang="es-ES" sz="1600" b="1" dirty="0" smtClean="0">
                <a:solidFill>
                  <a:schemeClr val="accent1">
                    <a:lumMod val="75000"/>
                  </a:schemeClr>
                </a:solidFill>
              </a:rPr>
              <a:t>www.prepaabiertapuebla.com.mx/calificaciones.php</a:t>
            </a:r>
            <a:endParaRPr lang="es-ES" sz="1600" b="1" dirty="0">
              <a:solidFill>
                <a:schemeClr val="tx2">
                  <a:lumMod val="60000"/>
                  <a:lumOff val="40000"/>
                </a:schemeClr>
              </a:solidFill>
              <a:latin typeface="+mn-lt"/>
            </a:endParaRPr>
          </a:p>
          <a:p>
            <a:pPr algn="ctr">
              <a:defRPr/>
            </a:pPr>
            <a:endParaRPr lang="es-ES" sz="1600" b="1" dirty="0">
              <a:solidFill>
                <a:schemeClr val="tx2">
                  <a:lumMod val="60000"/>
                  <a:lumOff val="40000"/>
                </a:schemeClr>
              </a:solidFill>
              <a:latin typeface="+mn-lt"/>
            </a:endParaRPr>
          </a:p>
          <a:p>
            <a:pPr algn="ctr">
              <a:defRPr/>
            </a:pPr>
            <a:r>
              <a:rPr lang="es-ES" sz="1600" dirty="0">
                <a:latin typeface="+mn-lt"/>
              </a:rPr>
              <a:t>7 días hábiles después de presentar el examen</a:t>
            </a:r>
          </a:p>
          <a:p>
            <a:pPr>
              <a:defRPr/>
            </a:pPr>
            <a:endParaRPr lang="es-ES" sz="1600" dirty="0">
              <a:latin typeface="+mn-lt"/>
            </a:endParaRPr>
          </a:p>
          <a:p>
            <a:pPr>
              <a:defRPr/>
            </a:pPr>
            <a:endParaRPr lang="es-ES" sz="1600" dirty="0">
              <a:latin typeface="+mn-lt"/>
            </a:endParaRPr>
          </a:p>
          <a:p>
            <a:pPr>
              <a:defRPr/>
            </a:pPr>
            <a:r>
              <a:rPr lang="es-ES" sz="1600" dirty="0">
                <a:latin typeface="+mn-lt"/>
              </a:rPr>
              <a:t>Al consultar la página, registra tu matrícula y podrás ver las calificaciones de los exámenes que has presentado.</a:t>
            </a:r>
          </a:p>
          <a:p>
            <a:pPr>
              <a:defRPr/>
            </a:pPr>
            <a:endParaRPr lang="es-ES" sz="1600" dirty="0">
              <a:latin typeface="+mn-lt"/>
            </a:endParaRPr>
          </a:p>
          <a:p>
            <a:pPr>
              <a:defRPr/>
            </a:pPr>
            <a:endParaRPr lang="es-ES" sz="1600" dirty="0">
              <a:latin typeface="+mn-lt"/>
            </a:endParaRPr>
          </a:p>
          <a:p>
            <a:pPr>
              <a:defRPr/>
            </a:pPr>
            <a:r>
              <a:rPr lang="es-ES" sz="1600" dirty="0">
                <a:latin typeface="+mn-lt"/>
              </a:rPr>
              <a:t>Si acudes al Departamento de Preparatoria Abierta deberás presentar los requisitos para poder solicitar resultados de calificaciones (Credencial de Preparatoria Abierta vigente y copia de la solicitud de examen de la etapa correspondiente).</a:t>
            </a:r>
          </a:p>
          <a:p>
            <a:pPr>
              <a:defRPr/>
            </a:pPr>
            <a:endParaRPr lang="es-ES" sz="1600" dirty="0">
              <a:latin typeface="+mn-lt"/>
            </a:endParaRPr>
          </a:p>
          <a:p>
            <a:pPr>
              <a:defRPr/>
            </a:pPr>
            <a:r>
              <a:rPr lang="es-ES" sz="1600" dirty="0">
                <a:latin typeface="+mn-lt"/>
              </a:rPr>
              <a:t>Si acudes a la CORDE  en 15 días hábiles posterior a la aplicación de examen,  recibirás los resultados presentando los requisitos mencionados.</a:t>
            </a:r>
          </a:p>
          <a:p>
            <a:pPr>
              <a:defRPr/>
            </a:pPr>
            <a:endParaRPr lang="es-ES" sz="1600" dirty="0">
              <a:latin typeface="+mn-lt"/>
            </a:endParaRPr>
          </a:p>
          <a:p>
            <a:pPr>
              <a:defRPr/>
            </a:pPr>
            <a:endParaRPr lang="es-MX" sz="1600" dirty="0">
              <a:latin typeface="+mn-lt"/>
            </a:endParaRPr>
          </a:p>
          <a:p>
            <a:pPr>
              <a:defRPr/>
            </a:pPr>
            <a:endParaRPr lang="es-MX" sz="1600" dirty="0">
              <a:latin typeface="+mn-lt"/>
            </a:endParaRPr>
          </a:p>
        </p:txBody>
      </p:sp>
      <p:sp>
        <p:nvSpPr>
          <p:cNvPr id="3" name="Text Box 14"/>
          <p:cNvSpPr txBox="1">
            <a:spLocks noChangeArrowheads="1"/>
          </p:cNvSpPr>
          <p:nvPr/>
        </p:nvSpPr>
        <p:spPr bwMode="auto">
          <a:xfrm>
            <a:off x="1500188" y="428625"/>
            <a:ext cx="6143625" cy="369888"/>
          </a:xfrm>
          <a:prstGeom prst="rect">
            <a:avLst/>
          </a:prstGeom>
          <a:noFill/>
          <a:ln w="9525">
            <a:noFill/>
            <a:miter lim="800000"/>
            <a:headEnd/>
            <a:tailEnd/>
          </a:ln>
        </p:spPr>
        <p:txBody>
          <a:bodyPr>
            <a:spAutoFit/>
          </a:bodyPr>
          <a:lstStyle/>
          <a:p>
            <a:pPr algn="ctr">
              <a:spcBef>
                <a:spcPct val="50000"/>
              </a:spcBef>
              <a:defRPr/>
            </a:pPr>
            <a:r>
              <a:rPr lang="es-MX" b="1" dirty="0">
                <a:solidFill>
                  <a:schemeClr val="tx2">
                    <a:lumMod val="75000"/>
                  </a:schemeClr>
                </a:solidFill>
                <a:latin typeface="Arial" pitchFamily="34" charset="0"/>
                <a:cs typeface="Arial" pitchFamily="34" charset="0"/>
              </a:rPr>
              <a:t>CONSULTA DE CALIFICACIONES</a:t>
            </a:r>
          </a:p>
        </p:txBody>
      </p:sp>
    </p:spTree>
    <p:extLst>
      <p:ext uri="{BB962C8B-B14F-4D97-AF65-F5344CB8AC3E}">
        <p14:creationId xmlns:p14="http://schemas.microsoft.com/office/powerpoint/2010/main" val="200643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14348" y="928670"/>
            <a:ext cx="7098582" cy="5170646"/>
          </a:xfrm>
          <a:prstGeom prst="rect">
            <a:avLst/>
          </a:prstGeom>
          <a:noFill/>
        </p:spPr>
        <p:txBody>
          <a:bodyPr wrap="square" rtlCol="0">
            <a:spAutoFit/>
          </a:bodyPr>
          <a:lstStyle/>
          <a:p>
            <a:endParaRPr lang="es-MX" sz="1200" dirty="0" smtClean="0"/>
          </a:p>
          <a:p>
            <a:r>
              <a:rPr lang="es-MX" sz="1200" dirty="0" smtClean="0"/>
              <a:t>Si estas interesado en inscribirte a Preparatoria Abierta, debes realizar lo siguiente:</a:t>
            </a:r>
          </a:p>
          <a:p>
            <a:endParaRPr lang="es-MX" sz="1200" dirty="0" smtClean="0"/>
          </a:p>
          <a:p>
            <a:endParaRPr lang="es-MX" sz="1200" dirty="0" smtClean="0"/>
          </a:p>
          <a:p>
            <a:r>
              <a:rPr lang="es-MX" sz="1200" dirty="0" smtClean="0"/>
              <a:t>Contesta el cuestionario de Plática Informativa, al terminar envíalo e imprime el comprobante , que es un  requisito de inscripción</a:t>
            </a:r>
          </a:p>
          <a:p>
            <a:endParaRPr lang="es-MX" sz="1200" dirty="0" smtClean="0"/>
          </a:p>
          <a:p>
            <a:r>
              <a:rPr lang="es-MX" sz="1200" dirty="0" smtClean="0"/>
              <a:t>El comprobante de Plática Informativa tiene una </a:t>
            </a:r>
            <a:r>
              <a:rPr lang="es-MX" sz="1200" b="1" dirty="0" smtClean="0"/>
              <a:t>vigencia de 45 días </a:t>
            </a:r>
            <a:r>
              <a:rPr lang="es-MX" sz="1200" dirty="0" smtClean="0"/>
              <a:t>naturales, y con el podrás inscribirte en el Departamento de Preparatoria Abierta  o a las </a:t>
            </a:r>
            <a:r>
              <a:rPr lang="es-MX" sz="1200" b="1" dirty="0" smtClean="0"/>
              <a:t>15 Oficinas/CORDE del interior del Estado</a:t>
            </a:r>
          </a:p>
          <a:p>
            <a:endParaRPr lang="es-MX" sz="1200" dirty="0" smtClean="0"/>
          </a:p>
          <a:p>
            <a:r>
              <a:rPr lang="es-MX" sz="1200" b="1" dirty="0" smtClean="0"/>
              <a:t>Acude al Departamento de Preparatoria Abierta, si vives en la CD. de Puebla</a:t>
            </a:r>
            <a:r>
              <a:rPr lang="es-MX" sz="1200" dirty="0" smtClean="0"/>
              <a:t>; o a las CORDE FORANEA si vives en otro municipio;  con tus </a:t>
            </a:r>
            <a:r>
              <a:rPr lang="es-MX" sz="1200" b="1" dirty="0" smtClean="0"/>
              <a:t>requisitos de inscripción</a:t>
            </a:r>
            <a:r>
              <a:rPr lang="es-MX" sz="1200" dirty="0" smtClean="0"/>
              <a:t> y el </a:t>
            </a:r>
            <a:r>
              <a:rPr lang="es-MX" sz="1200" b="1" dirty="0" smtClean="0"/>
              <a:t>comprobante de Plática Informativa</a:t>
            </a:r>
            <a:r>
              <a:rPr lang="es-MX" sz="1200" dirty="0" smtClean="0"/>
              <a:t>; recuerda que si te falta algún requisito no podrás inscribirte</a:t>
            </a:r>
          </a:p>
          <a:p>
            <a:endParaRPr lang="es-MX" sz="1200" dirty="0" smtClean="0"/>
          </a:p>
          <a:p>
            <a:r>
              <a:rPr lang="es-MX" sz="1200" dirty="0" smtClean="0"/>
              <a:t>Si deseas mayor información sobre los servicios de Preparatoria Abierta, revisa los demás apartados de esta página</a:t>
            </a:r>
          </a:p>
          <a:p>
            <a:endParaRPr lang="es-MX" sz="1200" dirty="0" smtClean="0"/>
          </a:p>
          <a:p>
            <a:r>
              <a:rPr lang="es-MX" sz="1200" b="1" dirty="0" smtClean="0">
                <a:solidFill>
                  <a:schemeClr val="accent1">
                    <a:lumMod val="75000"/>
                  </a:schemeClr>
                </a:solidFill>
              </a:rPr>
              <a:t>Acceder al Cuestionario de Plática Informativa</a:t>
            </a:r>
          </a:p>
          <a:p>
            <a:endParaRPr lang="es-MX" sz="1200" dirty="0" smtClean="0"/>
          </a:p>
          <a:p>
            <a:endParaRPr lang="es-MX" sz="1200" dirty="0" smtClean="0"/>
          </a:p>
          <a:p>
            <a:pPr algn="ctr">
              <a:spcBef>
                <a:spcPct val="50000"/>
              </a:spcBef>
            </a:pPr>
            <a:r>
              <a:rPr lang="es-MX" sz="1200" b="1" dirty="0" smtClean="0"/>
              <a:t>Bienvenido,  Recuerda que. . . </a:t>
            </a:r>
          </a:p>
          <a:p>
            <a:pPr algn="ctr">
              <a:spcBef>
                <a:spcPct val="50000"/>
              </a:spcBef>
            </a:pPr>
            <a:r>
              <a:rPr lang="es-MX" sz="1200" b="1" dirty="0" smtClean="0"/>
              <a:t> </a:t>
            </a:r>
            <a:r>
              <a:rPr lang="es-MX" sz="1200" b="1" dirty="0" smtClean="0">
                <a:cs typeface="Times New Roman" pitchFamily="18" charset="0"/>
              </a:rPr>
              <a:t>Independientemente </a:t>
            </a:r>
            <a:r>
              <a:rPr lang="es-ES" sz="1200" b="1" dirty="0" smtClean="0">
                <a:cs typeface="Times New Roman" pitchFamily="18" charset="0"/>
              </a:rPr>
              <a:t>de las necesidades particulares de cada persona, </a:t>
            </a:r>
          </a:p>
          <a:p>
            <a:pPr algn="ctr">
              <a:spcBef>
                <a:spcPct val="50000"/>
              </a:spcBef>
            </a:pPr>
            <a:r>
              <a:rPr lang="es-ES" sz="1200" b="1" dirty="0" smtClean="0">
                <a:cs typeface="Times New Roman" pitchFamily="18" charset="0"/>
              </a:rPr>
              <a:t>todos tienen una opción en Preparatoria Abierta </a:t>
            </a:r>
          </a:p>
          <a:p>
            <a:endParaRPr lang="es-MX" sz="1200" dirty="0" smtClean="0"/>
          </a:p>
        </p:txBody>
      </p:sp>
      <p:sp>
        <p:nvSpPr>
          <p:cNvPr id="3" name="Text Box 14"/>
          <p:cNvSpPr txBox="1">
            <a:spLocks noChangeArrowheads="1"/>
          </p:cNvSpPr>
          <p:nvPr/>
        </p:nvSpPr>
        <p:spPr bwMode="auto">
          <a:xfrm>
            <a:off x="571500" y="428604"/>
            <a:ext cx="6143625" cy="369332"/>
          </a:xfrm>
          <a:prstGeom prst="rect">
            <a:avLst/>
          </a:prstGeom>
          <a:noFill/>
          <a:ln w="9525">
            <a:noFill/>
            <a:miter lim="800000"/>
            <a:headEnd/>
            <a:tailEnd/>
          </a:ln>
        </p:spPr>
        <p:txBody>
          <a:bodyPr>
            <a:spAutoFit/>
          </a:bodyPr>
          <a:lstStyle/>
          <a:p>
            <a:pPr>
              <a:spcBef>
                <a:spcPct val="50000"/>
              </a:spcBef>
            </a:pPr>
            <a:r>
              <a:rPr lang="es-MX" b="1" dirty="0" smtClean="0">
                <a:latin typeface="Calibri" pitchFamily="34" charset="0"/>
              </a:rPr>
              <a:t>Para concluir la Platica Informativa …</a:t>
            </a:r>
            <a:endParaRPr lang="es-MX" b="1" dirty="0">
              <a:latin typeface="Calibri" pitchFamily="34" charset="0"/>
            </a:endParaRPr>
          </a:p>
        </p:txBody>
      </p:sp>
    </p:spTree>
    <p:extLst>
      <p:ext uri="{BB962C8B-B14F-4D97-AF65-F5344CB8AC3E}">
        <p14:creationId xmlns:p14="http://schemas.microsoft.com/office/powerpoint/2010/main" val="1977709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642938" y="1567085"/>
            <a:ext cx="7772400" cy="4094163"/>
          </a:xfrm>
          <a:prstGeom prst="rect">
            <a:avLst/>
          </a:prstGeom>
          <a:noFill/>
          <a:ln w="9525">
            <a:noFill/>
            <a:miter lim="800000"/>
            <a:headEnd/>
            <a:tailEnd/>
          </a:ln>
        </p:spPr>
        <p:txBody>
          <a:bodyPr>
            <a:spAutoFit/>
          </a:bodyPr>
          <a:lstStyle/>
          <a:p>
            <a:pPr algn="ctr">
              <a:spcBef>
                <a:spcPct val="50000"/>
              </a:spcBef>
              <a:defRPr/>
            </a:pPr>
            <a:r>
              <a:rPr lang="es-MX" sz="2000" b="1" dirty="0">
                <a:latin typeface="+mn-lt"/>
                <a:cs typeface="Times New Roman" pitchFamily="18" charset="0"/>
              </a:rPr>
              <a:t>Es una opción de la Secretaría de Educación Pública que proporciona la Subsecretaría de Educación Media Superior</a:t>
            </a:r>
          </a:p>
          <a:p>
            <a:pPr algn="ctr">
              <a:spcBef>
                <a:spcPct val="50000"/>
              </a:spcBef>
              <a:defRPr/>
            </a:pPr>
            <a:endParaRPr lang="es-MX" sz="2000" b="1" dirty="0">
              <a:latin typeface="+mn-lt"/>
              <a:cs typeface="Times New Roman" pitchFamily="18" charset="0"/>
            </a:endParaRPr>
          </a:p>
          <a:p>
            <a:pPr algn="ctr">
              <a:spcBef>
                <a:spcPct val="50000"/>
              </a:spcBef>
              <a:defRPr/>
            </a:pPr>
            <a:r>
              <a:rPr lang="es-MX" sz="2000" b="1" dirty="0">
                <a:latin typeface="+mn-lt"/>
                <a:cs typeface="Times New Roman" pitchFamily="18" charset="0"/>
              </a:rPr>
              <a:t>Un modelo flexible que se adapta a las condiciones particulares de tiempo y espacio de los estudiantes y permite iniciar, continuar y concluir estudios en el Nivel Medio Superior</a:t>
            </a:r>
            <a:endParaRPr lang="es-ES" sz="2000" b="1" dirty="0">
              <a:latin typeface="+mn-lt"/>
              <a:cs typeface="Times New Roman" pitchFamily="18" charset="0"/>
            </a:endParaRPr>
          </a:p>
          <a:p>
            <a:pPr algn="ctr">
              <a:spcBef>
                <a:spcPct val="50000"/>
              </a:spcBef>
              <a:defRPr/>
            </a:pPr>
            <a:r>
              <a:rPr lang="es-MX" sz="2000" b="1" dirty="0">
                <a:latin typeface="+mn-lt"/>
                <a:cs typeface="Times New Roman" pitchFamily="18" charset="0"/>
              </a:rPr>
              <a:t> </a:t>
            </a:r>
            <a:endParaRPr lang="es-ES" sz="2000" b="1" dirty="0">
              <a:latin typeface="+mn-lt"/>
              <a:cs typeface="Times New Roman" pitchFamily="18" charset="0"/>
            </a:endParaRPr>
          </a:p>
          <a:p>
            <a:pPr algn="ctr">
              <a:spcBef>
                <a:spcPct val="50000"/>
              </a:spcBef>
              <a:defRPr/>
            </a:pPr>
            <a:r>
              <a:rPr lang="es-MX" sz="2000" b="1" dirty="0">
                <a:latin typeface="+mn-lt"/>
                <a:cs typeface="Times New Roman" pitchFamily="18" charset="0"/>
              </a:rPr>
              <a:t>Independientemente </a:t>
            </a:r>
            <a:r>
              <a:rPr lang="es-ES" sz="2000" b="1" dirty="0">
                <a:latin typeface="+mn-lt"/>
                <a:cs typeface="Times New Roman" pitchFamily="18" charset="0"/>
              </a:rPr>
              <a:t>de las necesidades particulares </a:t>
            </a:r>
            <a:endParaRPr lang="es-MX" sz="2000" b="1" dirty="0">
              <a:latin typeface="+mn-lt"/>
              <a:cs typeface="Times New Roman" pitchFamily="18" charset="0"/>
            </a:endParaRPr>
          </a:p>
          <a:p>
            <a:pPr algn="ctr">
              <a:spcBef>
                <a:spcPct val="50000"/>
              </a:spcBef>
              <a:defRPr/>
            </a:pPr>
            <a:r>
              <a:rPr lang="es-ES" sz="2000" b="1" dirty="0">
                <a:latin typeface="+mn-lt"/>
                <a:cs typeface="Times New Roman" pitchFamily="18" charset="0"/>
              </a:rPr>
              <a:t>de cada persona, todos tienen </a:t>
            </a:r>
            <a:endParaRPr lang="es-MX" sz="2000" b="1" dirty="0">
              <a:latin typeface="+mn-lt"/>
              <a:cs typeface="Times New Roman" pitchFamily="18" charset="0"/>
            </a:endParaRPr>
          </a:p>
          <a:p>
            <a:pPr algn="ctr">
              <a:spcBef>
                <a:spcPct val="50000"/>
              </a:spcBef>
              <a:defRPr/>
            </a:pPr>
            <a:r>
              <a:rPr lang="es-ES" sz="2000" b="1" dirty="0">
                <a:latin typeface="+mn-lt"/>
                <a:cs typeface="Times New Roman" pitchFamily="18" charset="0"/>
              </a:rPr>
              <a:t>una opción en Preparatoria Abierta </a:t>
            </a:r>
          </a:p>
        </p:txBody>
      </p:sp>
    </p:spTree>
    <p:extLst>
      <p:ext uri="{BB962C8B-B14F-4D97-AF65-F5344CB8AC3E}">
        <p14:creationId xmlns:p14="http://schemas.microsoft.com/office/powerpoint/2010/main" val="2270552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65288" y="1342727"/>
            <a:ext cx="5703887" cy="646113"/>
          </a:xfrm>
          <a:prstGeom prst="rect">
            <a:avLst/>
          </a:prstGeom>
        </p:spPr>
        <p:txBody>
          <a:bodyPr wrap="none">
            <a:spAutoFit/>
          </a:bodyPr>
          <a:lstStyle/>
          <a:p>
            <a:pPr algn="ctr">
              <a:defRPr/>
            </a:pPr>
            <a:r>
              <a:rPr lang="es-ES" b="1" dirty="0">
                <a:solidFill>
                  <a:schemeClr val="tx2">
                    <a:lumMod val="75000"/>
                  </a:schemeClr>
                </a:solidFill>
                <a:latin typeface="Arial" pitchFamily="34" charset="0"/>
                <a:ea typeface="Calibri" pitchFamily="34" charset="0"/>
                <a:cs typeface="Arial" pitchFamily="34" charset="0"/>
              </a:rPr>
              <a:t>CARACTERÍSTICAS DE PREPARATORIA ABIERTA</a:t>
            </a:r>
          </a:p>
          <a:p>
            <a:pPr algn="ctr">
              <a:defRPr/>
            </a:pPr>
            <a:r>
              <a:rPr lang="es-ES" b="1" dirty="0">
                <a:solidFill>
                  <a:schemeClr val="tx2">
                    <a:lumMod val="75000"/>
                  </a:schemeClr>
                </a:solidFill>
                <a:latin typeface="Arial" pitchFamily="34" charset="0"/>
                <a:ea typeface="Calibri" pitchFamily="34" charset="0"/>
                <a:cs typeface="Arial" pitchFamily="34" charset="0"/>
              </a:rPr>
              <a:t>Plan modular</a:t>
            </a:r>
          </a:p>
        </p:txBody>
      </p:sp>
      <p:sp>
        <p:nvSpPr>
          <p:cNvPr id="3" name="Rectangle 3"/>
          <p:cNvSpPr>
            <a:spLocks noChangeArrowheads="1"/>
          </p:cNvSpPr>
          <p:nvPr/>
        </p:nvSpPr>
        <p:spPr bwMode="auto">
          <a:xfrm>
            <a:off x="800100" y="2020776"/>
            <a:ext cx="7558088" cy="4000512"/>
          </a:xfrm>
          <a:prstGeom prst="rect">
            <a:avLst/>
          </a:prstGeom>
          <a:noFill/>
          <a:ln w="9525">
            <a:noFill/>
            <a:miter lim="800000"/>
            <a:headEnd/>
            <a:tailEnd/>
          </a:ln>
        </p:spPr>
        <p:txBody>
          <a:bodyPr/>
          <a:lstStyle/>
          <a:p>
            <a:pPr marL="342900" indent="-342900">
              <a:lnSpc>
                <a:spcPct val="80000"/>
              </a:lnSpc>
              <a:spcBef>
                <a:spcPct val="20000"/>
              </a:spcBef>
              <a:defRPr/>
            </a:pPr>
            <a:endParaRPr lang="es-ES" sz="2000" b="1" dirty="0">
              <a:latin typeface="+mn-lt"/>
            </a:endParaRPr>
          </a:p>
          <a:p>
            <a:pPr marL="342900" indent="-342900">
              <a:lnSpc>
                <a:spcPct val="80000"/>
              </a:lnSpc>
              <a:spcBef>
                <a:spcPct val="20000"/>
              </a:spcBef>
              <a:buFont typeface="Wingdings" pitchFamily="2" charset="2"/>
              <a:buChar char="ü"/>
              <a:defRPr/>
            </a:pPr>
            <a:r>
              <a:rPr lang="es-ES" sz="2000" b="1" dirty="0">
                <a:latin typeface="+mn-lt"/>
              </a:rPr>
              <a:t>Sin examen de admisión</a:t>
            </a:r>
          </a:p>
          <a:p>
            <a:pPr marL="342900" indent="-342900">
              <a:lnSpc>
                <a:spcPct val="80000"/>
              </a:lnSpc>
              <a:spcBef>
                <a:spcPct val="20000"/>
              </a:spcBef>
              <a:buFont typeface="Wingdings" pitchFamily="2" charset="2"/>
              <a:buChar char="ü"/>
              <a:defRPr/>
            </a:pPr>
            <a:r>
              <a:rPr lang="es-ES" sz="2000" b="1" dirty="0">
                <a:latin typeface="+mn-lt"/>
              </a:rPr>
              <a:t>Sin límite de edad</a:t>
            </a:r>
          </a:p>
          <a:p>
            <a:pPr marL="342900" indent="-342900">
              <a:lnSpc>
                <a:spcPct val="80000"/>
              </a:lnSpc>
              <a:spcBef>
                <a:spcPct val="20000"/>
              </a:spcBef>
              <a:buFont typeface="Wingdings" pitchFamily="2" charset="2"/>
              <a:buChar char="ü"/>
              <a:defRPr/>
            </a:pPr>
            <a:r>
              <a:rPr lang="es-ES" sz="2000" b="1" dirty="0">
                <a:latin typeface="+mn-lt"/>
              </a:rPr>
              <a:t>No exige promedio mínimo para ingresar</a:t>
            </a:r>
          </a:p>
          <a:p>
            <a:pPr marL="342900" indent="-342900">
              <a:lnSpc>
                <a:spcPct val="80000"/>
              </a:lnSpc>
              <a:spcBef>
                <a:spcPct val="20000"/>
              </a:spcBef>
              <a:buFont typeface="Wingdings" pitchFamily="2" charset="2"/>
              <a:buChar char="ü"/>
              <a:defRPr/>
            </a:pPr>
            <a:r>
              <a:rPr lang="es-ES" sz="2000" b="1" dirty="0">
                <a:latin typeface="+mn-lt"/>
              </a:rPr>
              <a:t>Inscripción durante todo el año</a:t>
            </a:r>
          </a:p>
          <a:p>
            <a:pPr marL="342900" indent="-342900">
              <a:lnSpc>
                <a:spcPct val="80000"/>
              </a:lnSpc>
              <a:spcBef>
                <a:spcPct val="20000"/>
              </a:spcBef>
              <a:buFont typeface="Wingdings" pitchFamily="2" charset="2"/>
              <a:buChar char="ü"/>
              <a:defRPr/>
            </a:pPr>
            <a:r>
              <a:rPr lang="es-ES" sz="2000" b="1" dirty="0">
                <a:latin typeface="+mn-lt"/>
              </a:rPr>
              <a:t>Sin </a:t>
            </a:r>
            <a:r>
              <a:rPr lang="es-MX" sz="2000" b="1" dirty="0">
                <a:latin typeface="+mn-lt"/>
              </a:rPr>
              <a:t>límite</a:t>
            </a:r>
            <a:r>
              <a:rPr lang="es-ES" sz="2000" b="1" dirty="0">
                <a:latin typeface="+mn-lt"/>
              </a:rPr>
              <a:t> de tiempo para terminar los estudios</a:t>
            </a:r>
          </a:p>
          <a:p>
            <a:pPr marL="342900" indent="-342900">
              <a:lnSpc>
                <a:spcPct val="80000"/>
              </a:lnSpc>
              <a:spcBef>
                <a:spcPct val="20000"/>
              </a:spcBef>
              <a:buFont typeface="Wingdings" pitchFamily="2" charset="2"/>
              <a:buChar char="ü"/>
              <a:defRPr/>
            </a:pPr>
            <a:r>
              <a:rPr lang="es-ES" sz="2000" b="1" dirty="0">
                <a:latin typeface="+mn-lt"/>
              </a:rPr>
              <a:t>El estudiante decide el orden para cursar los módulos</a:t>
            </a:r>
          </a:p>
          <a:p>
            <a:pPr marL="342900" indent="-342900">
              <a:lnSpc>
                <a:spcPct val="80000"/>
              </a:lnSpc>
              <a:spcBef>
                <a:spcPct val="20000"/>
              </a:spcBef>
              <a:buFont typeface="Wingdings" pitchFamily="2" charset="2"/>
              <a:buChar char="ü"/>
              <a:defRPr/>
            </a:pPr>
            <a:r>
              <a:rPr lang="es-ES" sz="2000" b="1" dirty="0" smtClean="0">
                <a:latin typeface="+mn-lt"/>
              </a:rPr>
              <a:t>Enfoque por competencias</a:t>
            </a:r>
            <a:endParaRPr lang="es-ES" sz="2000" b="1" dirty="0">
              <a:latin typeface="+mn-lt"/>
            </a:endParaRPr>
          </a:p>
          <a:p>
            <a:pPr marL="342900" indent="-342900">
              <a:lnSpc>
                <a:spcPct val="80000"/>
              </a:lnSpc>
              <a:spcBef>
                <a:spcPct val="20000"/>
              </a:spcBef>
              <a:buFont typeface="Wingdings" pitchFamily="2" charset="2"/>
              <a:buChar char="ü"/>
              <a:defRPr/>
            </a:pPr>
            <a:r>
              <a:rPr lang="es-ES" sz="2000" b="1" dirty="0">
                <a:latin typeface="+mn-lt"/>
              </a:rPr>
              <a:t>Se puede trabajar y estudiar al mismo tiempo</a:t>
            </a:r>
          </a:p>
          <a:p>
            <a:pPr marL="342900" indent="-342900">
              <a:lnSpc>
                <a:spcPct val="80000"/>
              </a:lnSpc>
              <a:spcBef>
                <a:spcPct val="20000"/>
              </a:spcBef>
              <a:buFont typeface="Wingdings" pitchFamily="2" charset="2"/>
              <a:buChar char="ü"/>
              <a:defRPr/>
            </a:pPr>
            <a:r>
              <a:rPr lang="es-ES" sz="2000" b="1" dirty="0">
                <a:latin typeface="+mn-lt"/>
              </a:rPr>
              <a:t>El servicio tiene cobertura nacional</a:t>
            </a:r>
          </a:p>
          <a:p>
            <a:pPr marL="342900" indent="-342900">
              <a:lnSpc>
                <a:spcPct val="80000"/>
              </a:lnSpc>
              <a:spcBef>
                <a:spcPct val="20000"/>
              </a:spcBef>
              <a:buFont typeface="Wingdings" pitchFamily="2" charset="2"/>
              <a:buChar char="ü"/>
              <a:defRPr/>
            </a:pPr>
            <a:r>
              <a:rPr lang="es-ES" sz="2000" b="1" dirty="0">
                <a:latin typeface="+mn-lt"/>
              </a:rPr>
              <a:t>Los estudios tienen validez oficial y reconocimiento </a:t>
            </a:r>
            <a:r>
              <a:rPr lang="es-ES" sz="2000" b="1" dirty="0" smtClean="0">
                <a:latin typeface="+mn-lt"/>
              </a:rPr>
              <a:t>nacional</a:t>
            </a:r>
          </a:p>
          <a:p>
            <a:pPr marL="342900" indent="-342900">
              <a:lnSpc>
                <a:spcPct val="80000"/>
              </a:lnSpc>
              <a:spcBef>
                <a:spcPct val="20000"/>
              </a:spcBef>
              <a:buFont typeface="Wingdings" pitchFamily="2" charset="2"/>
              <a:buChar char="ü"/>
              <a:defRPr/>
            </a:pPr>
            <a:r>
              <a:rPr lang="es-ES" sz="2000" b="1" dirty="0"/>
              <a:t>S</a:t>
            </a:r>
            <a:r>
              <a:rPr lang="es-ES" sz="2000" b="1" dirty="0" smtClean="0">
                <a:latin typeface="+mn-lt"/>
              </a:rPr>
              <a:t>e acepta Equivalencia de Estudios de Bachillerato  en otra Modalidad </a:t>
            </a:r>
          </a:p>
          <a:p>
            <a:pPr marL="342900" indent="-342900">
              <a:lnSpc>
                <a:spcPct val="80000"/>
              </a:lnSpc>
              <a:spcBef>
                <a:spcPct val="20000"/>
              </a:spcBef>
              <a:defRPr/>
            </a:pPr>
            <a:endParaRPr lang="es-ES" sz="2000" dirty="0">
              <a:latin typeface="Comic Sans MS" pitchFamily="66" charset="0"/>
            </a:endParaRPr>
          </a:p>
        </p:txBody>
      </p:sp>
    </p:spTree>
    <p:extLst>
      <p:ext uri="{BB962C8B-B14F-4D97-AF65-F5344CB8AC3E}">
        <p14:creationId xmlns:p14="http://schemas.microsoft.com/office/powerpoint/2010/main" val="916490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28662" y="1289720"/>
          <a:ext cx="6715172" cy="4724400"/>
        </p:xfrm>
        <a:graphic>
          <a:graphicData uri="http://schemas.openxmlformats.org/drawingml/2006/table">
            <a:tbl>
              <a:tblPr/>
              <a:tblGrid>
                <a:gridCol w="428628"/>
                <a:gridCol w="2071702"/>
                <a:gridCol w="2143140"/>
                <a:gridCol w="2071702"/>
              </a:tblGrid>
              <a:tr h="202357">
                <a:tc gridSpan="4">
                  <a:txBody>
                    <a:bodyPr/>
                    <a:lstStyle/>
                    <a:p>
                      <a:pPr algn="ctr">
                        <a:spcAft>
                          <a:spcPts val="0"/>
                        </a:spcAft>
                      </a:pPr>
                      <a:endParaRPr lang="es-MX" sz="1000" dirty="0">
                        <a:latin typeface="Arial" pitchFamily="34" charset="0"/>
                        <a:ea typeface="Batang"/>
                        <a:cs typeface="Arial" pitchFamily="34" charset="0"/>
                      </a:endParaRPr>
                    </a:p>
                    <a:p>
                      <a:pPr algn="ctr">
                        <a:spcAft>
                          <a:spcPts val="0"/>
                        </a:spcAft>
                      </a:pPr>
                      <a:r>
                        <a:rPr lang="es-MX" sz="1000" dirty="0">
                          <a:latin typeface="Arial" pitchFamily="34" charset="0"/>
                          <a:ea typeface="Batang"/>
                          <a:cs typeface="Arial" pitchFamily="34" charset="0"/>
                        </a:rPr>
                        <a:t>TRONCO COMUN</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118041">
                <a:tc gridSpan="2">
                  <a:txBody>
                    <a:bodyPr/>
                    <a:lstStyle/>
                    <a:p>
                      <a:pPr>
                        <a:spcAft>
                          <a:spcPts val="0"/>
                        </a:spcAft>
                      </a:pPr>
                      <a:r>
                        <a:rPr lang="es-MX" sz="1000" dirty="0">
                          <a:latin typeface="Arial" pitchFamily="34" charset="0"/>
                          <a:ea typeface="Batang"/>
                          <a:cs typeface="Arial" pitchFamily="34" charset="0"/>
                        </a:rPr>
                        <a:t>1º  SEMESTRE</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s-MX"/>
                    </a:p>
                  </a:txBody>
                  <a:tcPr/>
                </a:tc>
                <a:tc>
                  <a:txBody>
                    <a:bodyPr/>
                    <a:lstStyle/>
                    <a:p>
                      <a:pPr>
                        <a:spcAft>
                          <a:spcPts val="0"/>
                        </a:spcAft>
                      </a:pPr>
                      <a:r>
                        <a:rPr lang="es-MX" sz="1000" dirty="0">
                          <a:latin typeface="Arial" pitchFamily="34" charset="0"/>
                          <a:ea typeface="Batang"/>
                          <a:cs typeface="Arial" pitchFamily="34" charset="0"/>
                        </a:rPr>
                        <a:t>2º  SEMESTRE</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r>
                        <a:rPr lang="es-MX" sz="1000">
                          <a:latin typeface="Arial" pitchFamily="34" charset="0"/>
                          <a:ea typeface="Batang"/>
                          <a:cs typeface="Arial" pitchFamily="34" charset="0"/>
                        </a:rPr>
                        <a:t>3º  SEMESTRE</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910606">
                <a:tc gridSpan="2">
                  <a:txBody>
                    <a:bodyPr/>
                    <a:lstStyle/>
                    <a:p>
                      <a:pPr>
                        <a:spcAft>
                          <a:spcPts val="0"/>
                        </a:spcAft>
                      </a:pPr>
                      <a:endParaRPr lang="es-MX" sz="1000">
                        <a:latin typeface="Arial" pitchFamily="34" charset="0"/>
                        <a:ea typeface="Batang"/>
                        <a:cs typeface="Arial" pitchFamily="34" charset="0"/>
                      </a:endParaRPr>
                    </a:p>
                    <a:p>
                      <a:pPr>
                        <a:spcAft>
                          <a:spcPts val="0"/>
                        </a:spcAft>
                      </a:pPr>
                      <a:r>
                        <a:rPr lang="es-MX" sz="1000">
                          <a:latin typeface="Arial" pitchFamily="34" charset="0"/>
                          <a:ea typeface="Batang"/>
                          <a:cs typeface="Arial" pitchFamily="34" charset="0"/>
                        </a:rPr>
                        <a:t>Ingles I</a:t>
                      </a:r>
                    </a:p>
                    <a:p>
                      <a:pPr>
                        <a:spcAft>
                          <a:spcPts val="0"/>
                        </a:spcAft>
                      </a:pPr>
                      <a:r>
                        <a:rPr lang="es-MX" sz="1000">
                          <a:latin typeface="Arial" pitchFamily="34" charset="0"/>
                          <a:ea typeface="Batang"/>
                          <a:cs typeface="Arial" pitchFamily="34" charset="0"/>
                        </a:rPr>
                        <a:t>Matemáticas I</a:t>
                      </a:r>
                    </a:p>
                    <a:p>
                      <a:pPr>
                        <a:spcAft>
                          <a:spcPts val="0"/>
                        </a:spcAft>
                      </a:pPr>
                      <a:r>
                        <a:rPr lang="es-MX" sz="1000">
                          <a:latin typeface="Arial" pitchFamily="34" charset="0"/>
                          <a:ea typeface="Batang"/>
                          <a:cs typeface="Arial" pitchFamily="34" charset="0"/>
                        </a:rPr>
                        <a:t>Taller de redacción I</a:t>
                      </a:r>
                    </a:p>
                    <a:p>
                      <a:pPr>
                        <a:spcAft>
                          <a:spcPts val="0"/>
                        </a:spcAft>
                      </a:pPr>
                      <a:r>
                        <a:rPr lang="es-MX" sz="1000">
                          <a:latin typeface="Arial" pitchFamily="34" charset="0"/>
                          <a:ea typeface="Batang"/>
                          <a:cs typeface="Arial" pitchFamily="34" charset="0"/>
                        </a:rPr>
                        <a:t>Metodología de la lectura</a:t>
                      </a:r>
                    </a:p>
                    <a:p>
                      <a:pPr>
                        <a:spcAft>
                          <a:spcPts val="0"/>
                        </a:spcAft>
                      </a:pPr>
                      <a:r>
                        <a:rPr lang="es-MX" sz="1000">
                          <a:latin typeface="Arial" pitchFamily="34" charset="0"/>
                          <a:ea typeface="Batang"/>
                          <a:cs typeface="Arial" pitchFamily="34" charset="0"/>
                        </a:rPr>
                        <a:t>Historia moderna de occidente </a:t>
                      </a:r>
                    </a:p>
                    <a:p>
                      <a:pPr>
                        <a:spcAft>
                          <a:spcPts val="0"/>
                        </a:spcAft>
                      </a:pPr>
                      <a:r>
                        <a:rPr lang="es-MX" sz="1000">
                          <a:latin typeface="Arial" pitchFamily="34" charset="0"/>
                          <a:ea typeface="Batang"/>
                          <a:cs typeface="Arial" pitchFamily="34" charset="0"/>
                        </a:rPr>
                        <a:t>Metodología del aprendizaje</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spcAft>
                          <a:spcPts val="0"/>
                        </a:spcAft>
                      </a:pPr>
                      <a:endParaRPr lang="es-MX" sz="1000" dirty="0">
                        <a:latin typeface="Arial" pitchFamily="34" charset="0"/>
                        <a:ea typeface="Batang"/>
                        <a:cs typeface="Arial" pitchFamily="34" charset="0"/>
                      </a:endParaRPr>
                    </a:p>
                    <a:p>
                      <a:pPr>
                        <a:spcAft>
                          <a:spcPts val="0"/>
                        </a:spcAft>
                      </a:pPr>
                      <a:r>
                        <a:rPr lang="es-MX" sz="1000" dirty="0">
                          <a:latin typeface="Arial" pitchFamily="34" charset="0"/>
                          <a:ea typeface="Batang"/>
                          <a:cs typeface="Arial" pitchFamily="34" charset="0"/>
                        </a:rPr>
                        <a:t>Ingles II</a:t>
                      </a:r>
                    </a:p>
                    <a:p>
                      <a:pPr>
                        <a:spcAft>
                          <a:spcPts val="0"/>
                        </a:spcAft>
                      </a:pPr>
                      <a:r>
                        <a:rPr lang="es-MX" sz="1000" dirty="0">
                          <a:latin typeface="Arial" pitchFamily="34" charset="0"/>
                          <a:ea typeface="Batang"/>
                          <a:cs typeface="Arial" pitchFamily="34" charset="0"/>
                        </a:rPr>
                        <a:t>Matemáticas II</a:t>
                      </a:r>
                    </a:p>
                    <a:p>
                      <a:pPr>
                        <a:spcAft>
                          <a:spcPts val="0"/>
                        </a:spcAft>
                      </a:pPr>
                      <a:r>
                        <a:rPr lang="es-MX" sz="1000" dirty="0">
                          <a:latin typeface="Arial" pitchFamily="34" charset="0"/>
                          <a:ea typeface="Batang"/>
                          <a:cs typeface="Arial" pitchFamily="34" charset="0"/>
                        </a:rPr>
                        <a:t>Taller de redacción II</a:t>
                      </a:r>
                    </a:p>
                    <a:p>
                      <a:pPr>
                        <a:spcAft>
                          <a:spcPts val="0"/>
                        </a:spcAft>
                      </a:pPr>
                      <a:r>
                        <a:rPr lang="es-MX" sz="1000" dirty="0">
                          <a:latin typeface="Arial" pitchFamily="34" charset="0"/>
                          <a:ea typeface="Batang"/>
                          <a:cs typeface="Arial" pitchFamily="34" charset="0"/>
                        </a:rPr>
                        <a:t>Textos literarios  I</a:t>
                      </a:r>
                    </a:p>
                    <a:p>
                      <a:pPr>
                        <a:spcAft>
                          <a:spcPts val="0"/>
                        </a:spcAft>
                      </a:pPr>
                      <a:r>
                        <a:rPr lang="es-MX" sz="1000" dirty="0">
                          <a:latin typeface="Arial" pitchFamily="34" charset="0"/>
                          <a:ea typeface="Batang"/>
                          <a:cs typeface="Arial" pitchFamily="34" charset="0"/>
                        </a:rPr>
                        <a:t>Historia mundial contemporánea </a:t>
                      </a:r>
                    </a:p>
                    <a:p>
                      <a:pPr>
                        <a:spcAft>
                          <a:spcPts val="0"/>
                        </a:spcAft>
                      </a:pPr>
                      <a:r>
                        <a:rPr lang="es-MX" sz="1000" dirty="0">
                          <a:latin typeface="Arial" pitchFamily="34" charset="0"/>
                          <a:ea typeface="Batang"/>
                          <a:cs typeface="Arial" pitchFamily="34" charset="0"/>
                        </a:rPr>
                        <a:t>Apreciación estética (Pintura) </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000" dirty="0">
                        <a:latin typeface="Arial" pitchFamily="34" charset="0"/>
                        <a:ea typeface="Batang"/>
                        <a:cs typeface="Arial" pitchFamily="34" charset="0"/>
                      </a:endParaRPr>
                    </a:p>
                    <a:p>
                      <a:pPr>
                        <a:spcAft>
                          <a:spcPts val="0"/>
                        </a:spcAft>
                      </a:pPr>
                      <a:r>
                        <a:rPr lang="es-MX" sz="1000" dirty="0">
                          <a:latin typeface="Arial" pitchFamily="34" charset="0"/>
                          <a:ea typeface="Batang"/>
                          <a:cs typeface="Arial" pitchFamily="34" charset="0"/>
                        </a:rPr>
                        <a:t>Ingles III</a:t>
                      </a:r>
                    </a:p>
                    <a:p>
                      <a:pPr>
                        <a:spcAft>
                          <a:spcPts val="0"/>
                        </a:spcAft>
                      </a:pPr>
                      <a:r>
                        <a:rPr lang="es-MX" sz="1000" dirty="0">
                          <a:latin typeface="Arial" pitchFamily="34" charset="0"/>
                          <a:ea typeface="Batang"/>
                          <a:cs typeface="Arial" pitchFamily="34" charset="0"/>
                        </a:rPr>
                        <a:t>Matemáticas III</a:t>
                      </a:r>
                    </a:p>
                    <a:p>
                      <a:pPr>
                        <a:spcAft>
                          <a:spcPts val="0"/>
                        </a:spcAft>
                      </a:pPr>
                      <a:r>
                        <a:rPr lang="es-MX" sz="1000" dirty="0">
                          <a:latin typeface="Arial" pitchFamily="34" charset="0"/>
                          <a:ea typeface="Batang"/>
                          <a:cs typeface="Arial" pitchFamily="34" charset="0"/>
                        </a:rPr>
                        <a:t>Taller de redacción III</a:t>
                      </a:r>
                    </a:p>
                    <a:p>
                      <a:pPr>
                        <a:spcAft>
                          <a:spcPts val="0"/>
                        </a:spcAft>
                      </a:pPr>
                      <a:r>
                        <a:rPr lang="es-MX" sz="1000" dirty="0">
                          <a:latin typeface="Arial" pitchFamily="34" charset="0"/>
                          <a:ea typeface="Batang"/>
                          <a:cs typeface="Arial" pitchFamily="34" charset="0"/>
                        </a:rPr>
                        <a:t>Textos literarios  II</a:t>
                      </a:r>
                    </a:p>
                    <a:p>
                      <a:pPr>
                        <a:spcAft>
                          <a:spcPts val="0"/>
                        </a:spcAft>
                      </a:pPr>
                      <a:r>
                        <a:rPr lang="es-MX" sz="1000" dirty="0">
                          <a:latin typeface="Arial" pitchFamily="34" charset="0"/>
                          <a:ea typeface="Batang"/>
                          <a:cs typeface="Arial" pitchFamily="34" charset="0"/>
                        </a:rPr>
                        <a:t>Lógica</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35">
                <a:tc rowSpan="2">
                  <a:txBody>
                    <a:bodyPr/>
                    <a:lstStyle/>
                    <a:p>
                      <a:pPr>
                        <a:spcAft>
                          <a:spcPts val="0"/>
                        </a:spcAft>
                      </a:pPr>
                      <a:endParaRPr lang="es-MX" sz="700" dirty="0">
                        <a:latin typeface="Verdana"/>
                        <a:ea typeface="Batang"/>
                        <a:cs typeface="Times New Roman"/>
                      </a:endParaRPr>
                    </a:p>
                    <a:p>
                      <a:pPr>
                        <a:spcAft>
                          <a:spcPts val="0"/>
                        </a:spcAft>
                      </a:pPr>
                      <a:r>
                        <a:rPr lang="es-MX" sz="700" dirty="0">
                          <a:latin typeface="Verdana"/>
                          <a:ea typeface="Batang"/>
                          <a:cs typeface="Times New Roman"/>
                        </a:rPr>
                        <a:t>4º SEM</a:t>
                      </a:r>
                      <a:endParaRPr lang="es-MX" sz="700" dirty="0">
                        <a:latin typeface="Times New Roman"/>
                        <a:ea typeface="Batang"/>
                        <a:cs typeface="Times New Roman"/>
                      </a:endParaRP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MX" sz="1000" b="1">
                          <a:latin typeface="Arial" pitchFamily="34" charset="0"/>
                          <a:ea typeface="Batang"/>
                          <a:cs typeface="Arial" pitchFamily="34" charset="0"/>
                        </a:rPr>
                        <a:t>HUMANIDADES</a:t>
                      </a:r>
                      <a:endParaRPr lang="es-MX" sz="1000">
                        <a:latin typeface="Arial" pitchFamily="34" charset="0"/>
                        <a:ea typeface="Batang"/>
                        <a:cs typeface="Arial" pitchFamily="34" charset="0"/>
                      </a:endParaRP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dirty="0">
                          <a:latin typeface="Arial" pitchFamily="34" charset="0"/>
                          <a:ea typeface="Batang"/>
                          <a:cs typeface="Arial" pitchFamily="34" charset="0"/>
                        </a:rPr>
                        <a:t>CIENCIAS ADMINISTRATIVAS</a:t>
                      </a:r>
                      <a:endParaRPr lang="es-MX" sz="1000" dirty="0">
                        <a:latin typeface="Arial" pitchFamily="34" charset="0"/>
                        <a:ea typeface="Batang"/>
                        <a:cs typeface="Arial" pitchFamily="34" charset="0"/>
                      </a:endParaRPr>
                    </a:p>
                    <a:p>
                      <a:pPr algn="ctr">
                        <a:spcAft>
                          <a:spcPts val="0"/>
                        </a:spcAft>
                      </a:pPr>
                      <a:r>
                        <a:rPr lang="es-MX" sz="1000" b="1" dirty="0">
                          <a:latin typeface="Arial" pitchFamily="34" charset="0"/>
                          <a:ea typeface="Batang"/>
                          <a:cs typeface="Arial" pitchFamily="34" charset="0"/>
                        </a:rPr>
                        <a:t>Y SOCIALES</a:t>
                      </a:r>
                      <a:endParaRPr lang="es-MX" sz="1000" dirty="0">
                        <a:latin typeface="Arial" pitchFamily="34" charset="0"/>
                        <a:ea typeface="Batang"/>
                        <a:cs typeface="Arial" pitchFamily="34" charset="0"/>
                      </a:endParaRP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000" b="1">
                          <a:latin typeface="Arial" pitchFamily="34" charset="0"/>
                          <a:ea typeface="Batang"/>
                          <a:cs typeface="Arial" pitchFamily="34" charset="0"/>
                        </a:rPr>
                        <a:t>CIENCIAS FISICO - MATEMATICAS</a:t>
                      </a:r>
                      <a:endParaRPr lang="es-MX" sz="1000">
                        <a:latin typeface="Arial" pitchFamily="34" charset="0"/>
                        <a:ea typeface="Batang"/>
                        <a:cs typeface="Arial" pitchFamily="34" charset="0"/>
                      </a:endParaRP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249">
                <a:tc vMerge="1">
                  <a:txBody>
                    <a:bodyPr/>
                    <a:lstStyle/>
                    <a:p>
                      <a:endParaRPr lang="es-MX"/>
                    </a:p>
                  </a:txBody>
                  <a:tcPr/>
                </a:tc>
                <a:tc>
                  <a:txBody>
                    <a:bodyPr/>
                    <a:lstStyle/>
                    <a:p>
                      <a:pPr>
                        <a:spcAft>
                          <a:spcPts val="0"/>
                        </a:spcAft>
                      </a:pPr>
                      <a:endParaRPr lang="es-MX" sz="1000">
                        <a:latin typeface="Arial" pitchFamily="34" charset="0"/>
                        <a:ea typeface="Batang"/>
                        <a:cs typeface="Arial" pitchFamily="34" charset="0"/>
                      </a:endParaRPr>
                    </a:p>
                    <a:p>
                      <a:pPr>
                        <a:spcAft>
                          <a:spcPts val="0"/>
                        </a:spcAft>
                      </a:pPr>
                      <a:r>
                        <a:rPr lang="es-MX" sz="1000">
                          <a:latin typeface="Arial" pitchFamily="34" charset="0"/>
                          <a:ea typeface="Batang"/>
                          <a:cs typeface="Arial" pitchFamily="34" charset="0"/>
                        </a:rPr>
                        <a:t>Ingles IV</a:t>
                      </a:r>
                    </a:p>
                    <a:p>
                      <a:pPr>
                        <a:spcAft>
                          <a:spcPts val="0"/>
                        </a:spcAft>
                      </a:pPr>
                      <a:r>
                        <a:rPr lang="es-MX" sz="1000">
                          <a:latin typeface="Arial" pitchFamily="34" charset="0"/>
                          <a:ea typeface="Batang"/>
                          <a:cs typeface="Arial" pitchFamily="34" charset="0"/>
                        </a:rPr>
                        <a:t>Matemáticas IV</a:t>
                      </a:r>
                    </a:p>
                    <a:p>
                      <a:pPr>
                        <a:spcAft>
                          <a:spcPts val="0"/>
                        </a:spcAft>
                      </a:pPr>
                      <a:r>
                        <a:rPr lang="es-MX" sz="1000">
                          <a:latin typeface="Arial" pitchFamily="34" charset="0"/>
                          <a:ea typeface="Batang"/>
                          <a:cs typeface="Arial" pitchFamily="34" charset="0"/>
                        </a:rPr>
                        <a:t>Textos filosóficos I</a:t>
                      </a:r>
                    </a:p>
                    <a:p>
                      <a:pPr>
                        <a:spcAft>
                          <a:spcPts val="0"/>
                        </a:spcAft>
                      </a:pPr>
                      <a:r>
                        <a:rPr lang="es-MX" sz="1000">
                          <a:latin typeface="Arial" pitchFamily="34" charset="0"/>
                          <a:ea typeface="Batang"/>
                          <a:cs typeface="Arial" pitchFamily="34" charset="0"/>
                        </a:rPr>
                        <a:t>Textos literarios  III</a:t>
                      </a:r>
                    </a:p>
                    <a:p>
                      <a:pPr>
                        <a:spcAft>
                          <a:spcPts val="0"/>
                        </a:spcAft>
                      </a:pPr>
                      <a:r>
                        <a:rPr lang="es-MX" sz="1000">
                          <a:latin typeface="Arial" pitchFamily="34" charset="0"/>
                          <a:ea typeface="Batang"/>
                          <a:cs typeface="Arial" pitchFamily="34" charset="0"/>
                        </a:rPr>
                        <a:t>Principios de física</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000" dirty="0">
                        <a:latin typeface="Arial" pitchFamily="34" charset="0"/>
                        <a:ea typeface="Batang"/>
                        <a:cs typeface="Arial" pitchFamily="34" charset="0"/>
                      </a:endParaRPr>
                    </a:p>
                    <a:p>
                      <a:pPr>
                        <a:spcAft>
                          <a:spcPts val="0"/>
                        </a:spcAft>
                      </a:pPr>
                      <a:r>
                        <a:rPr lang="es-MX" sz="1000" dirty="0">
                          <a:latin typeface="Arial" pitchFamily="34" charset="0"/>
                          <a:ea typeface="Batang"/>
                          <a:cs typeface="Arial" pitchFamily="34" charset="0"/>
                        </a:rPr>
                        <a:t>Ingles IV</a:t>
                      </a:r>
                    </a:p>
                    <a:p>
                      <a:pPr>
                        <a:spcAft>
                          <a:spcPts val="0"/>
                        </a:spcAft>
                      </a:pPr>
                      <a:r>
                        <a:rPr lang="es-MX" sz="1000" dirty="0">
                          <a:latin typeface="Arial" pitchFamily="34" charset="0"/>
                          <a:ea typeface="Batang"/>
                          <a:cs typeface="Arial" pitchFamily="34" charset="0"/>
                        </a:rPr>
                        <a:t>Matemáticas IV</a:t>
                      </a:r>
                    </a:p>
                    <a:p>
                      <a:pPr>
                        <a:spcAft>
                          <a:spcPts val="0"/>
                        </a:spcAft>
                      </a:pPr>
                      <a:r>
                        <a:rPr lang="es-MX" sz="1000" dirty="0">
                          <a:latin typeface="Arial" pitchFamily="34" charset="0"/>
                          <a:ea typeface="Batang"/>
                          <a:cs typeface="Arial" pitchFamily="34" charset="0"/>
                        </a:rPr>
                        <a:t>Textos filosóficos I</a:t>
                      </a:r>
                    </a:p>
                    <a:p>
                      <a:pPr>
                        <a:spcAft>
                          <a:spcPts val="0"/>
                        </a:spcAft>
                      </a:pPr>
                      <a:r>
                        <a:rPr lang="es-MX" sz="1000" dirty="0">
                          <a:latin typeface="Arial" pitchFamily="34" charset="0"/>
                          <a:ea typeface="Batang"/>
                          <a:cs typeface="Arial" pitchFamily="34" charset="0"/>
                        </a:rPr>
                        <a:t>Principios de química general</a:t>
                      </a:r>
                    </a:p>
                    <a:p>
                      <a:pPr>
                        <a:spcAft>
                          <a:spcPts val="0"/>
                        </a:spcAft>
                      </a:pPr>
                      <a:r>
                        <a:rPr lang="es-MX" sz="1000" dirty="0">
                          <a:latin typeface="Arial" pitchFamily="34" charset="0"/>
                          <a:ea typeface="Batang"/>
                          <a:cs typeface="Arial" pitchFamily="34" charset="0"/>
                        </a:rPr>
                        <a:t>Principios de física</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000" dirty="0">
                        <a:latin typeface="Arial" pitchFamily="34" charset="0"/>
                        <a:ea typeface="Batang"/>
                        <a:cs typeface="Arial" pitchFamily="34" charset="0"/>
                      </a:endParaRPr>
                    </a:p>
                    <a:p>
                      <a:pPr>
                        <a:spcAft>
                          <a:spcPts val="0"/>
                        </a:spcAft>
                      </a:pPr>
                      <a:r>
                        <a:rPr lang="es-MX" sz="1000" dirty="0">
                          <a:latin typeface="Arial" pitchFamily="34" charset="0"/>
                          <a:ea typeface="Batang"/>
                          <a:cs typeface="Arial" pitchFamily="34" charset="0"/>
                        </a:rPr>
                        <a:t>Ingles IV</a:t>
                      </a:r>
                    </a:p>
                    <a:p>
                      <a:pPr>
                        <a:spcAft>
                          <a:spcPts val="0"/>
                        </a:spcAft>
                      </a:pPr>
                      <a:r>
                        <a:rPr lang="es-MX" sz="1000" dirty="0">
                          <a:latin typeface="Arial" pitchFamily="34" charset="0"/>
                          <a:ea typeface="Batang"/>
                          <a:cs typeface="Arial" pitchFamily="34" charset="0"/>
                        </a:rPr>
                        <a:t>Matemáticas IV</a:t>
                      </a:r>
                    </a:p>
                    <a:p>
                      <a:pPr>
                        <a:spcAft>
                          <a:spcPts val="0"/>
                        </a:spcAft>
                      </a:pPr>
                      <a:r>
                        <a:rPr lang="es-MX" sz="1000" dirty="0">
                          <a:latin typeface="Arial" pitchFamily="34" charset="0"/>
                          <a:ea typeface="Batang"/>
                          <a:cs typeface="Arial" pitchFamily="34" charset="0"/>
                        </a:rPr>
                        <a:t>Textos filosóficos I</a:t>
                      </a:r>
                    </a:p>
                    <a:p>
                      <a:pPr>
                        <a:spcAft>
                          <a:spcPts val="0"/>
                        </a:spcAft>
                      </a:pPr>
                      <a:r>
                        <a:rPr lang="es-MX" sz="1000" dirty="0">
                          <a:latin typeface="Arial" pitchFamily="34" charset="0"/>
                          <a:ea typeface="Batang"/>
                          <a:cs typeface="Arial" pitchFamily="34" charset="0"/>
                        </a:rPr>
                        <a:t>Física I</a:t>
                      </a:r>
                    </a:p>
                    <a:p>
                      <a:pPr>
                        <a:spcAft>
                          <a:spcPts val="0"/>
                        </a:spcAft>
                      </a:pPr>
                      <a:r>
                        <a:rPr lang="es-MX" sz="1000" dirty="0">
                          <a:latin typeface="Arial" pitchFamily="34" charset="0"/>
                          <a:ea typeface="Batang"/>
                          <a:cs typeface="Arial" pitchFamily="34" charset="0"/>
                        </a:rPr>
                        <a:t>Química</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9427">
                <a:tc>
                  <a:txBody>
                    <a:bodyPr/>
                    <a:lstStyle/>
                    <a:p>
                      <a:pPr>
                        <a:spcAft>
                          <a:spcPts val="0"/>
                        </a:spcAft>
                      </a:pPr>
                      <a:endParaRPr lang="es-MX" sz="700">
                        <a:latin typeface="Verdana"/>
                        <a:ea typeface="Batang"/>
                        <a:cs typeface="Times New Roman"/>
                      </a:endParaRPr>
                    </a:p>
                    <a:p>
                      <a:pPr>
                        <a:spcAft>
                          <a:spcPts val="0"/>
                        </a:spcAft>
                      </a:pPr>
                      <a:r>
                        <a:rPr lang="es-MX" sz="700">
                          <a:latin typeface="Verdana"/>
                          <a:ea typeface="Batang"/>
                          <a:cs typeface="Times New Roman"/>
                        </a:rPr>
                        <a:t>5º </a:t>
                      </a:r>
                      <a:endParaRPr lang="es-MX" sz="700">
                        <a:latin typeface="Times New Roman"/>
                        <a:ea typeface="Batang"/>
                        <a:cs typeface="Times New Roman"/>
                      </a:endParaRPr>
                    </a:p>
                    <a:p>
                      <a:pPr>
                        <a:spcAft>
                          <a:spcPts val="0"/>
                        </a:spcAft>
                      </a:pPr>
                      <a:r>
                        <a:rPr lang="es-MX" sz="700">
                          <a:latin typeface="Verdana"/>
                          <a:ea typeface="Batang"/>
                          <a:cs typeface="Times New Roman"/>
                        </a:rPr>
                        <a:t>SEM</a:t>
                      </a:r>
                      <a:endParaRPr lang="es-MX" sz="700">
                        <a:latin typeface="Times New Roman"/>
                        <a:ea typeface="Batang"/>
                        <a:cs typeface="Times New Roman"/>
                      </a:endParaRP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s-MX" sz="1000">
                        <a:latin typeface="Arial" pitchFamily="34" charset="0"/>
                        <a:ea typeface="Batang"/>
                        <a:cs typeface="Arial" pitchFamily="34" charset="0"/>
                      </a:endParaRPr>
                    </a:p>
                    <a:p>
                      <a:pPr>
                        <a:spcAft>
                          <a:spcPts val="0"/>
                        </a:spcAft>
                      </a:pPr>
                      <a:r>
                        <a:rPr lang="es-MX" sz="1000">
                          <a:latin typeface="Arial" pitchFamily="34" charset="0"/>
                          <a:ea typeface="Batang"/>
                          <a:cs typeface="Arial" pitchFamily="34" charset="0"/>
                        </a:rPr>
                        <a:t>Ingles V</a:t>
                      </a:r>
                    </a:p>
                    <a:p>
                      <a:pPr>
                        <a:spcAft>
                          <a:spcPts val="0"/>
                        </a:spcAft>
                      </a:pPr>
                      <a:r>
                        <a:rPr lang="es-MX" sz="1000">
                          <a:latin typeface="Arial" pitchFamily="34" charset="0"/>
                          <a:ea typeface="Batang"/>
                          <a:cs typeface="Arial" pitchFamily="34" charset="0"/>
                        </a:rPr>
                        <a:t>Textos filosóficos II</a:t>
                      </a:r>
                    </a:p>
                    <a:p>
                      <a:pPr>
                        <a:spcAft>
                          <a:spcPts val="0"/>
                        </a:spcAft>
                      </a:pPr>
                      <a:r>
                        <a:rPr lang="es-MX" sz="1000">
                          <a:latin typeface="Arial" pitchFamily="34" charset="0"/>
                          <a:ea typeface="Batang"/>
                          <a:cs typeface="Arial" pitchFamily="34" charset="0"/>
                        </a:rPr>
                        <a:t>Textos políticos y sociales I</a:t>
                      </a:r>
                    </a:p>
                    <a:p>
                      <a:pPr>
                        <a:spcAft>
                          <a:spcPts val="0"/>
                        </a:spcAft>
                      </a:pPr>
                      <a:r>
                        <a:rPr lang="es-MX" sz="1000">
                          <a:latin typeface="Arial" pitchFamily="34" charset="0"/>
                          <a:ea typeface="Batang"/>
                          <a:cs typeface="Arial" pitchFamily="34" charset="0"/>
                        </a:rPr>
                        <a:t>Principios de química general</a:t>
                      </a:r>
                    </a:p>
                    <a:p>
                      <a:pPr>
                        <a:spcAft>
                          <a:spcPts val="0"/>
                        </a:spcAft>
                      </a:pPr>
                      <a:r>
                        <a:rPr lang="es-MX" sz="1000">
                          <a:latin typeface="Arial" pitchFamily="34" charset="0"/>
                          <a:ea typeface="Batang"/>
                          <a:cs typeface="Arial" pitchFamily="34" charset="0"/>
                        </a:rPr>
                        <a:t>Biología</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000" dirty="0">
                        <a:latin typeface="Arial" pitchFamily="34" charset="0"/>
                        <a:ea typeface="Batang"/>
                        <a:cs typeface="Arial" pitchFamily="34" charset="0"/>
                      </a:endParaRPr>
                    </a:p>
                    <a:p>
                      <a:pPr>
                        <a:spcAft>
                          <a:spcPts val="0"/>
                        </a:spcAft>
                      </a:pPr>
                      <a:r>
                        <a:rPr lang="es-MX" sz="1000" dirty="0">
                          <a:latin typeface="Arial" pitchFamily="34" charset="0"/>
                          <a:ea typeface="Batang"/>
                          <a:cs typeface="Arial" pitchFamily="34" charset="0"/>
                        </a:rPr>
                        <a:t>Ingles V</a:t>
                      </a:r>
                    </a:p>
                    <a:p>
                      <a:pPr>
                        <a:spcAft>
                          <a:spcPts val="0"/>
                        </a:spcAft>
                      </a:pPr>
                      <a:r>
                        <a:rPr lang="es-MX" sz="1000" dirty="0">
                          <a:latin typeface="Arial" pitchFamily="34" charset="0"/>
                          <a:ea typeface="Batang"/>
                          <a:cs typeface="Arial" pitchFamily="34" charset="0"/>
                        </a:rPr>
                        <a:t>Matemáticas V</a:t>
                      </a:r>
                    </a:p>
                    <a:p>
                      <a:pPr>
                        <a:spcAft>
                          <a:spcPts val="0"/>
                        </a:spcAft>
                      </a:pPr>
                      <a:r>
                        <a:rPr lang="es-MX" sz="1000" dirty="0">
                          <a:latin typeface="Arial" pitchFamily="34" charset="0"/>
                          <a:ea typeface="Batang"/>
                          <a:cs typeface="Arial" pitchFamily="34" charset="0"/>
                        </a:rPr>
                        <a:t>Textos filosóficos II</a:t>
                      </a:r>
                    </a:p>
                    <a:p>
                      <a:pPr>
                        <a:spcAft>
                          <a:spcPts val="0"/>
                        </a:spcAft>
                      </a:pPr>
                      <a:r>
                        <a:rPr lang="es-MX" sz="1000" dirty="0">
                          <a:latin typeface="Arial" pitchFamily="34" charset="0"/>
                          <a:ea typeface="Batang"/>
                          <a:cs typeface="Arial" pitchFamily="34" charset="0"/>
                        </a:rPr>
                        <a:t>Textos políticos y sociales I</a:t>
                      </a:r>
                    </a:p>
                    <a:p>
                      <a:pPr>
                        <a:spcAft>
                          <a:spcPts val="0"/>
                        </a:spcAft>
                      </a:pPr>
                      <a:r>
                        <a:rPr lang="es-MX" sz="1000" dirty="0">
                          <a:latin typeface="Arial" pitchFamily="34" charset="0"/>
                          <a:ea typeface="Batang"/>
                          <a:cs typeface="Arial" pitchFamily="34" charset="0"/>
                        </a:rPr>
                        <a:t>Biología</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MX" sz="1000">
                        <a:latin typeface="Arial" pitchFamily="34" charset="0"/>
                        <a:ea typeface="Batang"/>
                        <a:cs typeface="Arial" pitchFamily="34" charset="0"/>
                      </a:endParaRPr>
                    </a:p>
                    <a:p>
                      <a:pPr>
                        <a:spcAft>
                          <a:spcPts val="0"/>
                        </a:spcAft>
                      </a:pPr>
                      <a:r>
                        <a:rPr lang="es-MX" sz="1000">
                          <a:latin typeface="Arial" pitchFamily="34" charset="0"/>
                          <a:ea typeface="Batang"/>
                          <a:cs typeface="Arial" pitchFamily="34" charset="0"/>
                        </a:rPr>
                        <a:t>Ingles V</a:t>
                      </a:r>
                    </a:p>
                    <a:p>
                      <a:pPr>
                        <a:spcAft>
                          <a:spcPts val="0"/>
                        </a:spcAft>
                      </a:pPr>
                      <a:r>
                        <a:rPr lang="es-MX" sz="1000">
                          <a:latin typeface="Arial" pitchFamily="34" charset="0"/>
                          <a:ea typeface="Batang"/>
                          <a:cs typeface="Arial" pitchFamily="34" charset="0"/>
                        </a:rPr>
                        <a:t>Matemáticas V</a:t>
                      </a:r>
                    </a:p>
                    <a:p>
                      <a:pPr>
                        <a:spcAft>
                          <a:spcPts val="0"/>
                        </a:spcAft>
                      </a:pPr>
                      <a:r>
                        <a:rPr lang="es-MX" sz="1000">
                          <a:latin typeface="Arial" pitchFamily="34" charset="0"/>
                          <a:ea typeface="Batang"/>
                          <a:cs typeface="Arial" pitchFamily="34" charset="0"/>
                        </a:rPr>
                        <a:t>Textos filosóficos II</a:t>
                      </a:r>
                    </a:p>
                    <a:p>
                      <a:pPr>
                        <a:spcAft>
                          <a:spcPts val="0"/>
                        </a:spcAft>
                      </a:pPr>
                      <a:r>
                        <a:rPr lang="es-MX" sz="1000">
                          <a:latin typeface="Arial" pitchFamily="34" charset="0"/>
                          <a:ea typeface="Batang"/>
                          <a:cs typeface="Arial" pitchFamily="34" charset="0"/>
                        </a:rPr>
                        <a:t>Textos políticos y sociales I</a:t>
                      </a:r>
                    </a:p>
                    <a:p>
                      <a:pPr>
                        <a:spcAft>
                          <a:spcPts val="0"/>
                        </a:spcAft>
                      </a:pPr>
                      <a:r>
                        <a:rPr lang="es-MX" sz="1000">
                          <a:latin typeface="Arial" pitchFamily="34" charset="0"/>
                          <a:ea typeface="Batang"/>
                          <a:cs typeface="Arial" pitchFamily="34" charset="0"/>
                        </a:rPr>
                        <a:t>Física II</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784">
                <a:tc>
                  <a:txBody>
                    <a:bodyPr/>
                    <a:lstStyle/>
                    <a:p>
                      <a:pPr>
                        <a:spcAft>
                          <a:spcPts val="0"/>
                        </a:spcAft>
                      </a:pPr>
                      <a:endParaRPr lang="es-MX" sz="700">
                        <a:latin typeface="Verdana"/>
                        <a:ea typeface="Batang"/>
                        <a:cs typeface="Times New Roman"/>
                      </a:endParaRPr>
                    </a:p>
                    <a:p>
                      <a:pPr>
                        <a:spcAft>
                          <a:spcPts val="0"/>
                        </a:spcAft>
                      </a:pPr>
                      <a:r>
                        <a:rPr lang="es-MX" sz="700">
                          <a:latin typeface="Verdana"/>
                          <a:ea typeface="Batang"/>
                          <a:cs typeface="Times New Roman"/>
                        </a:rPr>
                        <a:t>6º </a:t>
                      </a:r>
                      <a:endParaRPr lang="es-MX" sz="700">
                        <a:latin typeface="Times New Roman"/>
                        <a:ea typeface="Batang"/>
                        <a:cs typeface="Times New Roman"/>
                      </a:endParaRPr>
                    </a:p>
                    <a:p>
                      <a:pPr>
                        <a:spcAft>
                          <a:spcPts val="0"/>
                        </a:spcAft>
                      </a:pPr>
                      <a:r>
                        <a:rPr lang="es-MX" sz="700">
                          <a:latin typeface="Verdana"/>
                          <a:ea typeface="Batang"/>
                          <a:cs typeface="Times New Roman"/>
                        </a:rPr>
                        <a:t>SEM</a:t>
                      </a:r>
                      <a:endParaRPr lang="es-MX" sz="700">
                        <a:latin typeface="Times New Roman"/>
                        <a:ea typeface="Batang"/>
                        <a:cs typeface="Times New Roman"/>
                      </a:endParaRP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s-MX" sz="1000" dirty="0">
                        <a:latin typeface="Arial" pitchFamily="34" charset="0"/>
                        <a:ea typeface="Batang"/>
                        <a:cs typeface="Arial" pitchFamily="34" charset="0"/>
                      </a:endParaRPr>
                    </a:p>
                    <a:p>
                      <a:pPr>
                        <a:spcAft>
                          <a:spcPts val="0"/>
                        </a:spcAft>
                      </a:pPr>
                      <a:r>
                        <a:rPr lang="es-MX" sz="1000" dirty="0">
                          <a:latin typeface="Arial" pitchFamily="34" charset="0"/>
                          <a:ea typeface="Batang"/>
                          <a:cs typeface="Arial" pitchFamily="34" charset="0"/>
                        </a:rPr>
                        <a:t>Ingles VI</a:t>
                      </a:r>
                    </a:p>
                    <a:p>
                      <a:pPr>
                        <a:spcAft>
                          <a:spcPts val="0"/>
                        </a:spcAft>
                      </a:pPr>
                      <a:r>
                        <a:rPr lang="es-MX" sz="1000" dirty="0">
                          <a:latin typeface="Arial" pitchFamily="34" charset="0"/>
                          <a:ea typeface="Batang"/>
                          <a:cs typeface="Arial" pitchFamily="34" charset="0"/>
                        </a:rPr>
                        <a:t>Textos científicos</a:t>
                      </a:r>
                    </a:p>
                    <a:p>
                      <a:pPr>
                        <a:spcAft>
                          <a:spcPts val="0"/>
                        </a:spcAft>
                      </a:pPr>
                      <a:r>
                        <a:rPr lang="es-MX" sz="1000" dirty="0">
                          <a:latin typeface="Arial" pitchFamily="34" charset="0"/>
                          <a:ea typeface="Batang"/>
                          <a:cs typeface="Arial" pitchFamily="34" charset="0"/>
                        </a:rPr>
                        <a:t>Textos políticos y sociales II</a:t>
                      </a:r>
                    </a:p>
                    <a:p>
                      <a:pPr>
                        <a:spcAft>
                          <a:spcPts val="0"/>
                        </a:spcAft>
                      </a:pPr>
                      <a:r>
                        <a:rPr lang="es-MX" sz="1000" dirty="0">
                          <a:latin typeface="Arial" pitchFamily="34" charset="0"/>
                          <a:ea typeface="Batang"/>
                          <a:cs typeface="Arial" pitchFamily="34" charset="0"/>
                        </a:rPr>
                        <a:t>Historia de México siglo XX</a:t>
                      </a:r>
                    </a:p>
                    <a:p>
                      <a:pPr>
                        <a:spcAft>
                          <a:spcPts val="0"/>
                        </a:spcAft>
                      </a:pPr>
                      <a:r>
                        <a:rPr lang="es-MX" sz="1000" dirty="0">
                          <a:latin typeface="Arial" pitchFamily="34" charset="0"/>
                          <a:ea typeface="Batang"/>
                          <a:cs typeface="Arial" pitchFamily="34" charset="0"/>
                        </a:rPr>
                        <a:t>Apreciación estética ( música )</a:t>
                      </a:r>
                    </a:p>
                    <a:p>
                      <a:pPr>
                        <a:spcAft>
                          <a:spcPts val="0"/>
                        </a:spcAft>
                      </a:pPr>
                      <a:r>
                        <a:rPr lang="es-MX" sz="1000" dirty="0">
                          <a:latin typeface="Arial" pitchFamily="34" charset="0"/>
                          <a:ea typeface="Batang"/>
                          <a:cs typeface="Arial" pitchFamily="34" charset="0"/>
                        </a:rPr>
                        <a:t>Bioética</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s-MX" sz="1000" dirty="0">
                        <a:latin typeface="Arial" pitchFamily="34" charset="0"/>
                        <a:ea typeface="Batang"/>
                        <a:cs typeface="Arial" pitchFamily="34" charset="0"/>
                      </a:endParaRPr>
                    </a:p>
                    <a:p>
                      <a:pPr>
                        <a:spcAft>
                          <a:spcPts val="0"/>
                        </a:spcAft>
                      </a:pPr>
                      <a:r>
                        <a:rPr lang="es-MX" sz="1000" dirty="0">
                          <a:latin typeface="Arial" pitchFamily="34" charset="0"/>
                          <a:ea typeface="Batang"/>
                          <a:cs typeface="Arial" pitchFamily="34" charset="0"/>
                        </a:rPr>
                        <a:t>Ingles VI</a:t>
                      </a:r>
                    </a:p>
                    <a:p>
                      <a:pPr>
                        <a:spcAft>
                          <a:spcPts val="0"/>
                        </a:spcAft>
                      </a:pPr>
                      <a:r>
                        <a:rPr lang="es-MX" sz="1000" dirty="0">
                          <a:latin typeface="Arial" pitchFamily="34" charset="0"/>
                          <a:ea typeface="Batang"/>
                          <a:cs typeface="Arial" pitchFamily="34" charset="0"/>
                        </a:rPr>
                        <a:t>Matemáticas VI</a:t>
                      </a:r>
                    </a:p>
                    <a:p>
                      <a:pPr>
                        <a:spcAft>
                          <a:spcPts val="0"/>
                        </a:spcAft>
                      </a:pPr>
                      <a:r>
                        <a:rPr lang="es-MX" sz="1000" dirty="0">
                          <a:latin typeface="Arial" pitchFamily="34" charset="0"/>
                          <a:ea typeface="Batang"/>
                          <a:cs typeface="Arial" pitchFamily="34" charset="0"/>
                        </a:rPr>
                        <a:t>Textos científicos </a:t>
                      </a:r>
                    </a:p>
                    <a:p>
                      <a:pPr>
                        <a:spcAft>
                          <a:spcPts val="0"/>
                        </a:spcAft>
                      </a:pPr>
                      <a:r>
                        <a:rPr lang="es-MX" sz="1000" dirty="0">
                          <a:latin typeface="Arial" pitchFamily="34" charset="0"/>
                          <a:ea typeface="Batang"/>
                          <a:cs typeface="Arial" pitchFamily="34" charset="0"/>
                        </a:rPr>
                        <a:t>Textos políticos y sociales II</a:t>
                      </a:r>
                    </a:p>
                    <a:p>
                      <a:pPr>
                        <a:spcAft>
                          <a:spcPts val="0"/>
                        </a:spcAft>
                      </a:pPr>
                      <a:r>
                        <a:rPr lang="es-MX" sz="1000" dirty="0">
                          <a:latin typeface="Arial" pitchFamily="34" charset="0"/>
                          <a:ea typeface="Batang"/>
                          <a:cs typeface="Arial" pitchFamily="34" charset="0"/>
                        </a:rPr>
                        <a:t>Historia de México siglo XX</a:t>
                      </a:r>
                    </a:p>
                    <a:p>
                      <a:pPr>
                        <a:spcAft>
                          <a:spcPts val="0"/>
                        </a:spcAft>
                      </a:pPr>
                      <a:r>
                        <a:rPr lang="es-MX" sz="1000" dirty="0">
                          <a:latin typeface="Arial" pitchFamily="34" charset="0"/>
                          <a:ea typeface="Batang"/>
                          <a:cs typeface="Arial" pitchFamily="34" charset="0"/>
                        </a:rPr>
                        <a:t>Bioética</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s-MX" sz="1000" dirty="0">
                        <a:latin typeface="Arial" pitchFamily="34" charset="0"/>
                        <a:ea typeface="Batang"/>
                        <a:cs typeface="Arial" pitchFamily="34" charset="0"/>
                      </a:endParaRPr>
                    </a:p>
                    <a:p>
                      <a:pPr>
                        <a:spcAft>
                          <a:spcPts val="0"/>
                        </a:spcAft>
                      </a:pPr>
                      <a:r>
                        <a:rPr lang="es-MX" sz="1000" dirty="0">
                          <a:latin typeface="Arial" pitchFamily="34" charset="0"/>
                          <a:ea typeface="Batang"/>
                          <a:cs typeface="Arial" pitchFamily="34" charset="0"/>
                        </a:rPr>
                        <a:t>Ingles VI</a:t>
                      </a:r>
                    </a:p>
                    <a:p>
                      <a:pPr>
                        <a:spcAft>
                          <a:spcPts val="0"/>
                        </a:spcAft>
                      </a:pPr>
                      <a:r>
                        <a:rPr lang="es-MX" sz="1000" dirty="0">
                          <a:latin typeface="Arial" pitchFamily="34" charset="0"/>
                          <a:ea typeface="Batang"/>
                          <a:cs typeface="Arial" pitchFamily="34" charset="0"/>
                        </a:rPr>
                        <a:t>Matemáticas VI</a:t>
                      </a:r>
                    </a:p>
                    <a:p>
                      <a:pPr>
                        <a:spcAft>
                          <a:spcPts val="0"/>
                        </a:spcAft>
                      </a:pPr>
                      <a:r>
                        <a:rPr lang="es-MX" sz="1000" dirty="0">
                          <a:latin typeface="Arial" pitchFamily="34" charset="0"/>
                          <a:ea typeface="Batang"/>
                          <a:cs typeface="Arial" pitchFamily="34" charset="0"/>
                        </a:rPr>
                        <a:t>Textos científicos </a:t>
                      </a:r>
                    </a:p>
                    <a:p>
                      <a:pPr>
                        <a:spcAft>
                          <a:spcPts val="0"/>
                        </a:spcAft>
                      </a:pPr>
                      <a:r>
                        <a:rPr lang="es-MX" sz="1000" dirty="0">
                          <a:latin typeface="Arial" pitchFamily="34" charset="0"/>
                          <a:ea typeface="Batang"/>
                          <a:cs typeface="Arial" pitchFamily="34" charset="0"/>
                        </a:rPr>
                        <a:t>Historia de México siglo XX</a:t>
                      </a:r>
                    </a:p>
                    <a:p>
                      <a:pPr>
                        <a:spcAft>
                          <a:spcPts val="0"/>
                        </a:spcAft>
                      </a:pPr>
                      <a:r>
                        <a:rPr lang="es-MX" sz="1000" dirty="0">
                          <a:latin typeface="Arial" pitchFamily="34" charset="0"/>
                          <a:ea typeface="Batang"/>
                          <a:cs typeface="Arial" pitchFamily="34" charset="0"/>
                        </a:rPr>
                        <a:t>Biología</a:t>
                      </a:r>
                    </a:p>
                    <a:p>
                      <a:pPr>
                        <a:spcAft>
                          <a:spcPts val="0"/>
                        </a:spcAft>
                      </a:pPr>
                      <a:r>
                        <a:rPr lang="es-MX" sz="1000" dirty="0">
                          <a:latin typeface="Arial" pitchFamily="34" charset="0"/>
                          <a:ea typeface="Batang"/>
                          <a:cs typeface="Arial" pitchFamily="34" charset="0"/>
                        </a:rPr>
                        <a:t>Bioética</a:t>
                      </a:r>
                    </a:p>
                  </a:txBody>
                  <a:tcPr marL="37942" marR="3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Text Box 14"/>
          <p:cNvSpPr txBox="1">
            <a:spLocks noChangeArrowheads="1"/>
          </p:cNvSpPr>
          <p:nvPr/>
        </p:nvSpPr>
        <p:spPr bwMode="auto">
          <a:xfrm>
            <a:off x="571500" y="357166"/>
            <a:ext cx="6143625" cy="369332"/>
          </a:xfrm>
          <a:prstGeom prst="rect">
            <a:avLst/>
          </a:prstGeom>
          <a:noFill/>
          <a:ln w="9525">
            <a:noFill/>
            <a:miter lim="800000"/>
            <a:headEnd/>
            <a:tailEnd/>
          </a:ln>
        </p:spPr>
        <p:txBody>
          <a:bodyPr>
            <a:spAutoFit/>
          </a:bodyPr>
          <a:lstStyle/>
          <a:p>
            <a:pPr>
              <a:spcBef>
                <a:spcPct val="50000"/>
              </a:spcBef>
            </a:pPr>
            <a:r>
              <a:rPr lang="es-MX" b="1" dirty="0" smtClean="0">
                <a:latin typeface="Calibri" pitchFamily="34" charset="0"/>
              </a:rPr>
              <a:t>Consideraciones para inscribirse</a:t>
            </a:r>
            <a:endParaRPr lang="es-MX" b="1" dirty="0">
              <a:latin typeface="Calibri" pitchFamily="34" charset="0"/>
            </a:endParaRPr>
          </a:p>
        </p:txBody>
      </p:sp>
      <p:sp>
        <p:nvSpPr>
          <p:cNvPr id="6" name="5 CuadroTexto"/>
          <p:cNvSpPr txBox="1"/>
          <p:nvPr/>
        </p:nvSpPr>
        <p:spPr>
          <a:xfrm>
            <a:off x="785786" y="785795"/>
            <a:ext cx="6882558" cy="646331"/>
          </a:xfrm>
          <a:prstGeom prst="rect">
            <a:avLst/>
          </a:prstGeom>
          <a:noFill/>
        </p:spPr>
        <p:txBody>
          <a:bodyPr wrap="square" rtlCol="0">
            <a:spAutoFit/>
          </a:bodyPr>
          <a:lstStyle/>
          <a:p>
            <a:r>
              <a:rPr lang="es-MX" sz="1200" dirty="0" smtClean="0"/>
              <a:t>Selecciona el Área de tu interés en el </a:t>
            </a:r>
            <a:r>
              <a:rPr lang="es-MX" sz="1200" b="1" dirty="0" smtClean="0">
                <a:solidFill>
                  <a:schemeClr val="accent1">
                    <a:lumMod val="75000"/>
                  </a:schemeClr>
                </a:solidFill>
              </a:rPr>
              <a:t>Plan de Estudios por Asignaturas de Preparatoria Abierta</a:t>
            </a:r>
          </a:p>
          <a:p>
            <a:endParaRPr lang="es-MX" sz="1200" dirty="0" smtClean="0">
              <a:solidFill>
                <a:schemeClr val="accent1">
                  <a:lumMod val="75000"/>
                </a:schemeClr>
              </a:solidFill>
            </a:endParaRPr>
          </a:p>
        </p:txBody>
      </p:sp>
    </p:spTree>
    <p:extLst>
      <p:ext uri="{BB962C8B-B14F-4D97-AF65-F5344CB8AC3E}">
        <p14:creationId xmlns:p14="http://schemas.microsoft.com/office/powerpoint/2010/main" val="2030567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642910" y="1456903"/>
            <a:ext cx="7858180" cy="4924425"/>
          </a:xfrm>
          <a:prstGeom prst="rect">
            <a:avLst/>
          </a:prstGeom>
          <a:noFill/>
        </p:spPr>
        <p:txBody>
          <a:bodyPr wrap="square" rtlCol="0">
            <a:spAutoFit/>
          </a:bodyPr>
          <a:lstStyle/>
          <a:p>
            <a:r>
              <a:rPr lang="es-MX" sz="1600" dirty="0" smtClean="0">
                <a:latin typeface="+mn-lt"/>
              </a:rPr>
              <a:t>Reúne los </a:t>
            </a:r>
            <a:r>
              <a:rPr lang="es-MX" sz="1600" b="1" dirty="0" smtClean="0">
                <a:solidFill>
                  <a:schemeClr val="accent1">
                    <a:lumMod val="75000"/>
                  </a:schemeClr>
                </a:solidFill>
                <a:latin typeface="+mn-lt"/>
              </a:rPr>
              <a:t>Requisitos de Inscripción</a:t>
            </a:r>
            <a:r>
              <a:rPr lang="es-MX" sz="1600" dirty="0" smtClean="0">
                <a:solidFill>
                  <a:schemeClr val="accent1">
                    <a:lumMod val="75000"/>
                  </a:schemeClr>
                </a:solidFill>
                <a:latin typeface="+mn-lt"/>
              </a:rPr>
              <a:t>, </a:t>
            </a:r>
            <a:r>
              <a:rPr lang="es-MX" sz="1600" dirty="0" smtClean="0">
                <a:latin typeface="+mn-lt"/>
              </a:rPr>
              <a:t>recuerda la inscripción es </a:t>
            </a:r>
            <a:r>
              <a:rPr lang="es-MX" sz="1600" b="1" dirty="0" smtClean="0">
                <a:latin typeface="+mn-lt"/>
              </a:rPr>
              <a:t>gratuita</a:t>
            </a:r>
          </a:p>
          <a:p>
            <a:endParaRPr lang="es-MX" sz="1350" b="1" dirty="0" smtClean="0">
              <a:latin typeface="+mn-lt"/>
            </a:endParaRPr>
          </a:p>
          <a:p>
            <a:r>
              <a:rPr lang="es-ES" sz="1350" dirty="0" smtClean="0">
                <a:latin typeface="+mn-lt"/>
              </a:rPr>
              <a:t>1. Comprobante de registro y asistencia a la Plática Informativa.</a:t>
            </a:r>
            <a:endParaRPr lang="es-MX" sz="1350" dirty="0" smtClean="0">
              <a:latin typeface="+mn-lt"/>
            </a:endParaRPr>
          </a:p>
          <a:p>
            <a:r>
              <a:rPr lang="es-ES" sz="1350" dirty="0" smtClean="0">
                <a:latin typeface="+mn-lt"/>
              </a:rPr>
              <a:t>2. Copia certificada del Acta de nacimiento, o documento legal equivalente en original.</a:t>
            </a:r>
            <a:endParaRPr lang="es-MX" sz="1350" dirty="0" smtClean="0">
              <a:latin typeface="+mn-lt"/>
            </a:endParaRPr>
          </a:p>
          <a:p>
            <a:r>
              <a:rPr lang="es-ES" sz="1350" dirty="0" smtClean="0">
                <a:latin typeface="+mn-lt"/>
              </a:rPr>
              <a:t>3. Certificado de terminación de estudios de educación secundaria, en original.</a:t>
            </a:r>
            <a:endParaRPr lang="es-MX" sz="1350" dirty="0" smtClean="0">
              <a:latin typeface="+mn-lt"/>
            </a:endParaRPr>
          </a:p>
          <a:p>
            <a:r>
              <a:rPr lang="es-ES" sz="1350" dirty="0" smtClean="0">
                <a:latin typeface="+mn-lt"/>
              </a:rPr>
              <a:t>4. Dos fotografías tamaño infantil recientes e iguales en blanco y negro o en color, de frente y con el rostro descubierto, con ropa clara, en terminado mate. </a:t>
            </a:r>
            <a:endParaRPr lang="es-MX" sz="1350" dirty="0" smtClean="0">
              <a:latin typeface="+mn-lt"/>
            </a:endParaRPr>
          </a:p>
          <a:p>
            <a:r>
              <a:rPr lang="es-ES" sz="1350" dirty="0" smtClean="0">
                <a:latin typeface="+mn-lt"/>
              </a:rPr>
              <a:t>5. Constancia de la Clave Única de Registro de Población (CURP), en original.</a:t>
            </a:r>
            <a:endParaRPr lang="es-MX" sz="1350" dirty="0" smtClean="0">
              <a:latin typeface="+mn-lt"/>
            </a:endParaRPr>
          </a:p>
          <a:p>
            <a:r>
              <a:rPr lang="es-ES" sz="1350" dirty="0" smtClean="0">
                <a:latin typeface="+mn-lt"/>
              </a:rPr>
              <a:t>6. Identificación oficial vigente con fotografía en original (credencial del IFE, pasaporte, cartilla del servicio militar nacional, credencial expedida por el gobierno federal, estatal, municipal) o certificado de terminación de estudios de educación secundaria en caso de ser menor de edad, cuando no cuente con ella podrá presentar identificación del trabajo.</a:t>
            </a:r>
            <a:endParaRPr lang="es-MX" sz="1350" dirty="0" smtClean="0">
              <a:latin typeface="+mn-lt"/>
            </a:endParaRPr>
          </a:p>
          <a:p>
            <a:r>
              <a:rPr lang="es-ES" sz="1350" dirty="0" smtClean="0">
                <a:latin typeface="+mn-lt"/>
              </a:rPr>
              <a:t> </a:t>
            </a:r>
            <a:endParaRPr lang="es-MX" sz="1350" dirty="0" smtClean="0">
              <a:latin typeface="+mn-lt"/>
            </a:endParaRPr>
          </a:p>
          <a:p>
            <a:r>
              <a:rPr lang="es-ES" sz="1350" dirty="0" smtClean="0">
                <a:latin typeface="+mn-lt"/>
              </a:rPr>
              <a:t>En caso de aspirantes nacionales o extranjeros </a:t>
            </a:r>
            <a:r>
              <a:rPr lang="es-ES" sz="1400" b="1" dirty="0" smtClean="0">
                <a:latin typeface="+mn-lt"/>
              </a:rPr>
              <a:t>que hayan cursado estudios de Bachillerato en algún Subsistema diferente al de Preparatoria Abierta </a:t>
            </a:r>
            <a:r>
              <a:rPr lang="es-ES" sz="1350" dirty="0" smtClean="0">
                <a:latin typeface="+mn-lt"/>
              </a:rPr>
              <a:t>que deseen se les reconozcan, deberán presentar original y copia de:</a:t>
            </a:r>
            <a:endParaRPr lang="es-MX" sz="1350" dirty="0" smtClean="0">
              <a:latin typeface="+mn-lt"/>
            </a:endParaRPr>
          </a:p>
          <a:p>
            <a:r>
              <a:rPr lang="es-ES" sz="1350" dirty="0" smtClean="0">
                <a:latin typeface="+mn-lt"/>
              </a:rPr>
              <a:t> </a:t>
            </a:r>
            <a:endParaRPr lang="es-MX" sz="1350" dirty="0" smtClean="0">
              <a:latin typeface="+mn-lt"/>
            </a:endParaRPr>
          </a:p>
          <a:p>
            <a:r>
              <a:rPr lang="es-ES" sz="1350" dirty="0" smtClean="0">
                <a:latin typeface="+mn-lt"/>
              </a:rPr>
              <a:t>a) Resolución de equivalencia o revalidación de estudios expedida por la Secretaría de Educación u Organismo Público Descentralizado en el Estado.</a:t>
            </a:r>
            <a:endParaRPr lang="es-MX" sz="1350" dirty="0" smtClean="0">
              <a:latin typeface="+mn-lt"/>
            </a:endParaRPr>
          </a:p>
          <a:p>
            <a:r>
              <a:rPr lang="es-ES" sz="1350" dirty="0" smtClean="0">
                <a:latin typeface="+mn-lt"/>
              </a:rPr>
              <a:t>b) El documento que sirvió de antecedente  para la emisión de la resolución de equivalencia y/o de revalidación de estudios.</a:t>
            </a:r>
            <a:endParaRPr lang="es-MX" sz="1350" dirty="0" smtClean="0">
              <a:latin typeface="+mn-lt"/>
            </a:endParaRPr>
          </a:p>
          <a:p>
            <a:r>
              <a:rPr lang="es-ES" sz="1350" dirty="0" smtClean="0">
                <a:latin typeface="+mn-lt"/>
              </a:rPr>
              <a:t>c) Comprobante de estancia legal en el país expedido por la Secretaría de Gobernación, en su caso.</a:t>
            </a:r>
            <a:endParaRPr lang="es-MX" sz="1350" dirty="0" smtClean="0">
              <a:latin typeface="+mn-lt"/>
            </a:endParaRPr>
          </a:p>
          <a:p>
            <a:r>
              <a:rPr lang="es-ES" sz="1350" dirty="0" smtClean="0">
                <a:latin typeface="+mn-lt"/>
              </a:rPr>
              <a:t>d) Traducción del Acta de Nacimiento o Documento Legal Equivalente, en su caso. </a:t>
            </a:r>
            <a:endParaRPr lang="es-MX" sz="1350" b="1" dirty="0" smtClean="0">
              <a:latin typeface="+mn-lt"/>
            </a:endParaRPr>
          </a:p>
        </p:txBody>
      </p:sp>
      <p:sp>
        <p:nvSpPr>
          <p:cNvPr id="5" name="Text Box 14"/>
          <p:cNvSpPr txBox="1">
            <a:spLocks noChangeArrowheads="1"/>
          </p:cNvSpPr>
          <p:nvPr/>
        </p:nvSpPr>
        <p:spPr bwMode="auto">
          <a:xfrm>
            <a:off x="571500" y="357166"/>
            <a:ext cx="6143625" cy="369332"/>
          </a:xfrm>
          <a:prstGeom prst="rect">
            <a:avLst/>
          </a:prstGeom>
          <a:noFill/>
          <a:ln w="9525">
            <a:noFill/>
            <a:miter lim="800000"/>
            <a:headEnd/>
            <a:tailEnd/>
          </a:ln>
        </p:spPr>
        <p:txBody>
          <a:bodyPr>
            <a:spAutoFit/>
          </a:bodyPr>
          <a:lstStyle/>
          <a:p>
            <a:pPr>
              <a:spcBef>
                <a:spcPct val="50000"/>
              </a:spcBef>
            </a:pPr>
            <a:r>
              <a:rPr lang="es-MX" b="1" dirty="0" smtClean="0">
                <a:latin typeface="Calibri" pitchFamily="34" charset="0"/>
              </a:rPr>
              <a:t>Consideraciones para inscribirse</a:t>
            </a:r>
            <a:endParaRPr lang="es-MX" b="1" dirty="0">
              <a:latin typeface="Calibri" pitchFamily="34" charset="0"/>
            </a:endParaRPr>
          </a:p>
        </p:txBody>
      </p:sp>
    </p:spTree>
    <p:extLst>
      <p:ext uri="{BB962C8B-B14F-4D97-AF65-F5344CB8AC3E}">
        <p14:creationId xmlns:p14="http://schemas.microsoft.com/office/powerpoint/2010/main" val="3959327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571472" y="142852"/>
            <a:ext cx="6143625" cy="369332"/>
          </a:xfrm>
          <a:prstGeom prst="rect">
            <a:avLst/>
          </a:prstGeom>
          <a:noFill/>
          <a:ln w="9525">
            <a:noFill/>
            <a:miter lim="800000"/>
            <a:headEnd/>
            <a:tailEnd/>
          </a:ln>
        </p:spPr>
        <p:txBody>
          <a:bodyPr>
            <a:spAutoFit/>
          </a:bodyPr>
          <a:lstStyle/>
          <a:p>
            <a:pPr>
              <a:spcBef>
                <a:spcPct val="50000"/>
              </a:spcBef>
            </a:pPr>
            <a:r>
              <a:rPr lang="es-MX" b="1" dirty="0" smtClean="0">
                <a:latin typeface="Calibri" pitchFamily="34" charset="0"/>
              </a:rPr>
              <a:t>Pregunta en la CORDE la fecha en que podrás inscribirte</a:t>
            </a:r>
            <a:endParaRPr lang="es-MX" b="1" dirty="0">
              <a:latin typeface="Calibri" pitchFamily="34" charset="0"/>
            </a:endParaRPr>
          </a:p>
        </p:txBody>
      </p:sp>
      <p:sp>
        <p:nvSpPr>
          <p:cNvPr id="3" name="2 CuadroTexto"/>
          <p:cNvSpPr txBox="1"/>
          <p:nvPr/>
        </p:nvSpPr>
        <p:spPr>
          <a:xfrm>
            <a:off x="642910" y="508795"/>
            <a:ext cx="6882558" cy="276999"/>
          </a:xfrm>
          <a:prstGeom prst="rect">
            <a:avLst/>
          </a:prstGeom>
          <a:noFill/>
        </p:spPr>
        <p:txBody>
          <a:bodyPr wrap="square" rtlCol="0">
            <a:spAutoFit/>
          </a:bodyPr>
          <a:lstStyle/>
          <a:p>
            <a:r>
              <a:rPr lang="es-MX" sz="1200" dirty="0" smtClean="0"/>
              <a:t>Identifica la Oficina o CORDE mas cercana a tu domicilio</a:t>
            </a:r>
            <a:endParaRPr lang="es-MX" sz="1200" b="1" dirty="0" smtClean="0"/>
          </a:p>
        </p:txBody>
      </p:sp>
      <p:graphicFrame>
        <p:nvGraphicFramePr>
          <p:cNvPr id="4" name="3 Tabla"/>
          <p:cNvGraphicFramePr>
            <a:graphicFrameLocks noGrp="1"/>
          </p:cNvGraphicFramePr>
          <p:nvPr>
            <p:extLst>
              <p:ext uri="{D42A27DB-BD31-4B8C-83A1-F6EECF244321}">
                <p14:modId xmlns:p14="http://schemas.microsoft.com/office/powerpoint/2010/main" val="288926262"/>
              </p:ext>
            </p:extLst>
          </p:nvPr>
        </p:nvGraphicFramePr>
        <p:xfrm>
          <a:off x="500063" y="857250"/>
          <a:ext cx="4071966" cy="5533857"/>
        </p:xfrm>
        <a:graphic>
          <a:graphicData uri="http://schemas.openxmlformats.org/drawingml/2006/table">
            <a:tbl>
              <a:tblPr/>
              <a:tblGrid>
                <a:gridCol w="550527"/>
                <a:gridCol w="1299215"/>
                <a:gridCol w="2222224"/>
              </a:tblGrid>
              <a:tr h="89206">
                <a:tc>
                  <a:txBody>
                    <a:bodyPr/>
                    <a:lstStyle/>
                    <a:p>
                      <a:pPr>
                        <a:lnSpc>
                          <a:spcPct val="115000"/>
                        </a:lnSpc>
                        <a:spcAft>
                          <a:spcPts val="1000"/>
                        </a:spcAft>
                      </a:pPr>
                      <a:r>
                        <a:rPr lang="es-MX" sz="1100" b="1" dirty="0">
                          <a:latin typeface="Calibri"/>
                          <a:ea typeface="Calibri"/>
                          <a:cs typeface="Times New Roman"/>
                        </a:rPr>
                        <a:t>CLAVE</a:t>
                      </a:r>
                      <a:r>
                        <a:rPr lang="es-MX" sz="1100" dirty="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MX" sz="1100" b="1" dirty="0">
                          <a:latin typeface="Calibri"/>
                          <a:ea typeface="Calibri"/>
                          <a:cs typeface="Times New Roman"/>
                        </a:rPr>
                        <a:t>CORDE</a:t>
                      </a:r>
                      <a:r>
                        <a:rPr lang="es-MX" sz="1100" dirty="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MX" sz="1100" b="1" dirty="0">
                          <a:latin typeface="Calibri"/>
                          <a:ea typeface="Calibri"/>
                          <a:cs typeface="Times New Roman"/>
                        </a:rPr>
                        <a:t>DIRECCION</a:t>
                      </a:r>
                      <a:r>
                        <a:rPr lang="es-MX" sz="1100" dirty="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66858">
                <a:tc>
                  <a:txBody>
                    <a:bodyPr/>
                    <a:lstStyle/>
                    <a:p>
                      <a:pPr>
                        <a:lnSpc>
                          <a:spcPct val="115000"/>
                        </a:lnSpc>
                        <a:spcAft>
                          <a:spcPts val="1000"/>
                        </a:spcAft>
                      </a:pPr>
                      <a:r>
                        <a:rPr lang="es-MX" sz="1100" b="1" dirty="0">
                          <a:latin typeface="Calibri"/>
                          <a:ea typeface="Calibri"/>
                          <a:cs typeface="Times New Roman"/>
                        </a:rPr>
                        <a:t>2101</a:t>
                      </a:r>
                      <a:r>
                        <a:rPr lang="es-MX" sz="1100" dirty="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a:latin typeface="Calibri"/>
                          <a:ea typeface="Calibri"/>
                          <a:cs typeface="Times New Roman"/>
                        </a:rPr>
                        <a:t>HUAUCHINANGO</a:t>
                      </a:r>
                      <a:r>
                        <a:rPr lang="es-ES" sz="1100">
                          <a:latin typeface="Calibri"/>
                          <a:ea typeface="Calibri"/>
                          <a:cs typeface="Times New Roman"/>
                        </a:rPr>
                        <a:t> </a:t>
                      </a:r>
                      <a:endParaRPr lang="es-MX" sz="110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S" sz="1100" dirty="0">
                          <a:latin typeface="Calibri"/>
                          <a:ea typeface="Calibri"/>
                          <a:cs typeface="Times New Roman"/>
                        </a:rPr>
                        <a:t>Calle Principal a Catalina </a:t>
                      </a:r>
                      <a:r>
                        <a:rPr lang="es-ES" sz="1100" dirty="0" smtClean="0">
                          <a:latin typeface="Calibri"/>
                          <a:ea typeface="Calibri"/>
                          <a:cs typeface="Times New Roman"/>
                        </a:rPr>
                        <a:t>  s/n</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 Col. El Potro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(01 776) 762-37-31,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858">
                <a:tc>
                  <a:txBody>
                    <a:bodyPr/>
                    <a:lstStyle/>
                    <a:p>
                      <a:pPr>
                        <a:lnSpc>
                          <a:spcPct val="115000"/>
                        </a:lnSpc>
                        <a:spcAft>
                          <a:spcPts val="1000"/>
                        </a:spcAft>
                      </a:pPr>
                      <a:r>
                        <a:rPr lang="es-MX" sz="1100" b="1">
                          <a:latin typeface="Calibri"/>
                          <a:ea typeface="Calibri"/>
                          <a:cs typeface="Times New Roman"/>
                        </a:rPr>
                        <a:t>2102</a:t>
                      </a:r>
                      <a:r>
                        <a:rPr lang="es-MX" sz="110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ES" sz="1100" b="1" dirty="0">
                          <a:latin typeface="Calibri"/>
                          <a:ea typeface="Calibri"/>
                          <a:cs typeface="Times New Roman"/>
                        </a:rPr>
                        <a:t>CHIGNAHUAPAN</a:t>
                      </a:r>
                      <a:r>
                        <a:rPr lang="es-ES" sz="1100" dirty="0">
                          <a:latin typeface="Calibri"/>
                          <a:ea typeface="Calibri"/>
                          <a:cs typeface="Times New Roman"/>
                        </a:rPr>
                        <a:t>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ES" sz="1100" dirty="0">
                          <a:latin typeface="Calibri"/>
                          <a:ea typeface="Calibri"/>
                          <a:cs typeface="Times New Roman"/>
                        </a:rPr>
                        <a:t>Eduardo Arroyo No. 100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Barrio de </a:t>
                      </a:r>
                      <a:r>
                        <a:rPr lang="es-ES" sz="1100" dirty="0" err="1">
                          <a:latin typeface="Calibri"/>
                          <a:ea typeface="Calibri"/>
                          <a:cs typeface="Times New Roman"/>
                        </a:rPr>
                        <a:t>Teoconchila</a:t>
                      </a:r>
                      <a:r>
                        <a:rPr lang="es-ES" sz="1100" dirty="0">
                          <a:latin typeface="Calibri"/>
                          <a:ea typeface="Calibri"/>
                          <a:cs typeface="Times New Roman"/>
                        </a:rPr>
                        <a:t>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Tel.(01 797) 971 07 78,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66858">
                <a:tc>
                  <a:txBody>
                    <a:bodyPr/>
                    <a:lstStyle/>
                    <a:p>
                      <a:pPr>
                        <a:lnSpc>
                          <a:spcPct val="115000"/>
                        </a:lnSpc>
                        <a:spcAft>
                          <a:spcPts val="1000"/>
                        </a:spcAft>
                      </a:pPr>
                      <a:r>
                        <a:rPr lang="es-MX" sz="1100" b="1">
                          <a:latin typeface="Calibri"/>
                          <a:ea typeface="Calibri"/>
                          <a:cs typeface="Times New Roman"/>
                        </a:rPr>
                        <a:t>2103</a:t>
                      </a:r>
                      <a:r>
                        <a:rPr lang="es-MX" sz="110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a:latin typeface="Calibri"/>
                          <a:ea typeface="Calibri"/>
                          <a:cs typeface="Times New Roman"/>
                        </a:rPr>
                        <a:t>TEZIUTLÁN</a:t>
                      </a:r>
                      <a:r>
                        <a:rPr lang="es-ES" sz="1100">
                          <a:latin typeface="Calibri"/>
                          <a:ea typeface="Calibri"/>
                          <a:cs typeface="Times New Roman"/>
                        </a:rPr>
                        <a:t> </a:t>
                      </a:r>
                      <a:endParaRPr lang="es-MX" sz="110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S" sz="1100" dirty="0">
                          <a:latin typeface="Calibri"/>
                          <a:ea typeface="Calibri"/>
                          <a:cs typeface="Times New Roman"/>
                        </a:rPr>
                        <a:t>20 Noviembre </a:t>
                      </a:r>
                      <a:r>
                        <a:rPr lang="es-ES" sz="1100" dirty="0" smtClean="0">
                          <a:latin typeface="Calibri"/>
                          <a:ea typeface="Calibri"/>
                          <a:cs typeface="Times New Roman"/>
                        </a:rPr>
                        <a:t> s/n.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Barrio </a:t>
                      </a:r>
                      <a:r>
                        <a:rPr lang="es-ES" sz="1100" dirty="0" err="1">
                          <a:latin typeface="Calibri"/>
                          <a:ea typeface="Calibri"/>
                          <a:cs typeface="Times New Roman"/>
                        </a:rPr>
                        <a:t>Chignaulingo</a:t>
                      </a:r>
                      <a:r>
                        <a:rPr lang="es-ES" sz="1100" dirty="0">
                          <a:latin typeface="Calibri"/>
                          <a:ea typeface="Calibri"/>
                          <a:cs typeface="Times New Roman"/>
                        </a:rPr>
                        <a:t>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(01 231) 312-22-30 ,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858">
                <a:tc>
                  <a:txBody>
                    <a:bodyPr/>
                    <a:lstStyle/>
                    <a:p>
                      <a:pPr>
                        <a:lnSpc>
                          <a:spcPct val="115000"/>
                        </a:lnSpc>
                        <a:spcAft>
                          <a:spcPts val="1000"/>
                        </a:spcAft>
                      </a:pPr>
                      <a:r>
                        <a:rPr lang="es-MX" sz="1100" b="1">
                          <a:latin typeface="Calibri"/>
                          <a:ea typeface="Calibri"/>
                          <a:cs typeface="Times New Roman"/>
                        </a:rPr>
                        <a:t>2104</a:t>
                      </a:r>
                      <a:r>
                        <a:rPr lang="es-MX" sz="110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ES" sz="1100" b="1" dirty="0">
                          <a:latin typeface="Calibri"/>
                          <a:ea typeface="Calibri"/>
                          <a:cs typeface="Times New Roman"/>
                        </a:rPr>
                        <a:t>LIBRES</a:t>
                      </a:r>
                      <a:r>
                        <a:rPr lang="es-ES" sz="1100" dirty="0">
                          <a:latin typeface="Calibri"/>
                          <a:ea typeface="Calibri"/>
                          <a:cs typeface="Times New Roman"/>
                        </a:rPr>
                        <a:t>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ES" sz="1100" dirty="0">
                          <a:latin typeface="Calibri"/>
                          <a:ea typeface="Calibri"/>
                          <a:cs typeface="Times New Roman"/>
                        </a:rPr>
                        <a:t>Manuel A. Camacho No. 5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Barrio de </a:t>
                      </a:r>
                      <a:r>
                        <a:rPr lang="es-ES" sz="1100" dirty="0" err="1">
                          <a:latin typeface="Calibri"/>
                          <a:ea typeface="Calibri"/>
                          <a:cs typeface="Times New Roman"/>
                        </a:rPr>
                        <a:t>Tetela</a:t>
                      </a:r>
                      <a:r>
                        <a:rPr lang="es-ES" sz="1100" dirty="0">
                          <a:latin typeface="Calibri"/>
                          <a:ea typeface="Calibri"/>
                          <a:cs typeface="Times New Roman"/>
                        </a:rPr>
                        <a:t>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(01 276)4 73 00 52,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66858">
                <a:tc>
                  <a:txBody>
                    <a:bodyPr/>
                    <a:lstStyle/>
                    <a:p>
                      <a:pPr>
                        <a:lnSpc>
                          <a:spcPct val="115000"/>
                        </a:lnSpc>
                        <a:spcAft>
                          <a:spcPts val="1000"/>
                        </a:spcAft>
                      </a:pPr>
                      <a:r>
                        <a:rPr lang="es-MX" sz="1100" b="1">
                          <a:latin typeface="Calibri"/>
                          <a:ea typeface="Calibri"/>
                          <a:cs typeface="Times New Roman"/>
                        </a:rPr>
                        <a:t>2105</a:t>
                      </a:r>
                      <a:r>
                        <a:rPr lang="es-MX" sz="110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a:latin typeface="Calibri"/>
                          <a:ea typeface="Calibri"/>
                          <a:cs typeface="Times New Roman"/>
                        </a:rPr>
                        <a:t>CHOLULA </a:t>
                      </a:r>
                      <a:endParaRPr lang="es-MX" sz="110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S" sz="1100" dirty="0">
                          <a:latin typeface="Calibri"/>
                          <a:ea typeface="Calibri"/>
                          <a:cs typeface="Times New Roman"/>
                        </a:rPr>
                        <a:t>10 </a:t>
                      </a:r>
                      <a:r>
                        <a:rPr lang="es-ES" sz="1100" dirty="0" err="1">
                          <a:latin typeface="Calibri"/>
                          <a:ea typeface="Calibri"/>
                          <a:cs typeface="Times New Roman"/>
                        </a:rPr>
                        <a:t>Nte</a:t>
                      </a:r>
                      <a:r>
                        <a:rPr lang="es-ES" sz="1100" dirty="0">
                          <a:latin typeface="Calibri"/>
                          <a:ea typeface="Calibri"/>
                          <a:cs typeface="Times New Roman"/>
                        </a:rPr>
                        <a:t>.  Y 22 </a:t>
                      </a:r>
                      <a:r>
                        <a:rPr lang="es-ES" sz="1100" dirty="0" err="1">
                          <a:latin typeface="Calibri"/>
                          <a:ea typeface="Calibri"/>
                          <a:cs typeface="Times New Roman"/>
                        </a:rPr>
                        <a:t>Ote</a:t>
                      </a:r>
                      <a:r>
                        <a:rPr lang="es-ES" sz="1100" dirty="0">
                          <a:latin typeface="Calibri"/>
                          <a:ea typeface="Calibri"/>
                          <a:cs typeface="Times New Roman"/>
                        </a:rPr>
                        <a:t>. </a:t>
                      </a:r>
                      <a:r>
                        <a:rPr lang="es-ES" sz="1100" dirty="0" smtClean="0">
                          <a:latin typeface="Calibri"/>
                          <a:ea typeface="Calibri"/>
                          <a:cs typeface="Times New Roman"/>
                        </a:rPr>
                        <a:t> s/n</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Barrio de Jesús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(01 222) 2-47-66-98,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858">
                <a:tc>
                  <a:txBody>
                    <a:bodyPr/>
                    <a:lstStyle/>
                    <a:p>
                      <a:pPr>
                        <a:lnSpc>
                          <a:spcPct val="115000"/>
                        </a:lnSpc>
                        <a:spcAft>
                          <a:spcPts val="1000"/>
                        </a:spcAft>
                      </a:pPr>
                      <a:r>
                        <a:rPr lang="es-MX" sz="1100" b="1">
                          <a:latin typeface="Calibri"/>
                          <a:ea typeface="Calibri"/>
                          <a:cs typeface="Times New Roman"/>
                        </a:rPr>
                        <a:t>2106</a:t>
                      </a:r>
                      <a:r>
                        <a:rPr lang="es-MX" sz="110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MX" sz="1100" b="1">
                          <a:latin typeface="Calibri"/>
                          <a:ea typeface="Calibri"/>
                          <a:cs typeface="Times New Roman"/>
                        </a:rPr>
                        <a:t>PUEBLA PONIENTE  </a:t>
                      </a:r>
                      <a:endParaRPr lang="es-MX" sz="110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MX" sz="1100" dirty="0">
                          <a:latin typeface="Calibri"/>
                          <a:ea typeface="Calibri"/>
                          <a:cs typeface="Times New Roman"/>
                        </a:rPr>
                        <a:t>25 Poniente 1302 </a:t>
                      </a:r>
                    </a:p>
                    <a:p>
                      <a:pPr>
                        <a:lnSpc>
                          <a:spcPct val="100000"/>
                        </a:lnSpc>
                        <a:spcAft>
                          <a:spcPts val="0"/>
                        </a:spcAft>
                      </a:pPr>
                      <a:r>
                        <a:rPr lang="es-MX" sz="1100" dirty="0">
                          <a:latin typeface="Calibri"/>
                          <a:ea typeface="Calibri"/>
                          <a:cs typeface="Times New Roman"/>
                        </a:rPr>
                        <a:t>Col. </a:t>
                      </a:r>
                      <a:r>
                        <a:rPr lang="es-MX" sz="1100" dirty="0" smtClean="0">
                          <a:latin typeface="Calibri"/>
                          <a:ea typeface="Calibri"/>
                          <a:cs typeface="Times New Roman"/>
                        </a:rPr>
                        <a:t> Barrio de Santiago</a:t>
                      </a:r>
                      <a:endParaRPr lang="es-MX" sz="1100" dirty="0">
                        <a:latin typeface="Calibri"/>
                        <a:ea typeface="Calibri"/>
                        <a:cs typeface="Times New Roman"/>
                      </a:endParaRPr>
                    </a:p>
                    <a:p>
                      <a:pPr>
                        <a:lnSpc>
                          <a:spcPct val="100000"/>
                        </a:lnSpc>
                        <a:spcAft>
                          <a:spcPts val="0"/>
                        </a:spcAft>
                      </a:pPr>
                      <a:r>
                        <a:rPr lang="es-MX" sz="1100" dirty="0">
                          <a:latin typeface="Calibri"/>
                          <a:ea typeface="Calibri"/>
                          <a:cs typeface="Times New Roman"/>
                        </a:rPr>
                        <a:t>Tel: 01(222) 2438597</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66858">
                <a:tc>
                  <a:txBody>
                    <a:bodyPr/>
                    <a:lstStyle/>
                    <a:p>
                      <a:pPr>
                        <a:lnSpc>
                          <a:spcPct val="115000"/>
                        </a:lnSpc>
                        <a:spcAft>
                          <a:spcPts val="1000"/>
                        </a:spcAft>
                      </a:pPr>
                      <a:r>
                        <a:rPr lang="es-MX" sz="1100" b="1">
                          <a:latin typeface="Calibri"/>
                          <a:ea typeface="Calibri"/>
                          <a:cs typeface="Times New Roman"/>
                        </a:rPr>
                        <a:t>2107</a:t>
                      </a:r>
                      <a:r>
                        <a:rPr lang="es-MX" sz="110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a:latin typeface="Calibri"/>
                          <a:ea typeface="Calibri"/>
                          <a:cs typeface="Times New Roman"/>
                        </a:rPr>
                        <a:t>IZUCAR  DE MATAMÓROS</a:t>
                      </a:r>
                      <a:r>
                        <a:rPr lang="es-ES" sz="1100">
                          <a:latin typeface="Calibri"/>
                          <a:ea typeface="Calibri"/>
                          <a:cs typeface="Times New Roman"/>
                        </a:rPr>
                        <a:t> </a:t>
                      </a:r>
                      <a:endParaRPr lang="es-MX" sz="110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S" sz="1100" dirty="0" err="1" smtClean="0">
                          <a:latin typeface="Calibri"/>
                          <a:ea typeface="Calibri"/>
                          <a:cs typeface="Times New Roman"/>
                        </a:rPr>
                        <a:t>Carr</a:t>
                      </a:r>
                      <a:r>
                        <a:rPr lang="es-ES" sz="1100" dirty="0" smtClean="0">
                          <a:latin typeface="Calibri"/>
                          <a:ea typeface="Calibri"/>
                          <a:cs typeface="Times New Roman"/>
                        </a:rPr>
                        <a:t>.  Internacional a Oaxaca  No.1 </a:t>
                      </a:r>
                      <a:endParaRPr lang="es-MX" sz="1100" dirty="0">
                        <a:latin typeface="Calibri"/>
                        <a:ea typeface="Calibri"/>
                        <a:cs typeface="Times New Roman"/>
                      </a:endParaRPr>
                    </a:p>
                    <a:p>
                      <a:pPr>
                        <a:lnSpc>
                          <a:spcPct val="100000"/>
                        </a:lnSpc>
                        <a:spcAft>
                          <a:spcPts val="0"/>
                        </a:spcAft>
                      </a:pPr>
                      <a:r>
                        <a:rPr lang="es-ES_tradnl" sz="1100" dirty="0" smtClean="0">
                          <a:latin typeface="Calibri"/>
                          <a:ea typeface="Calibri"/>
                          <a:cs typeface="Times New Roman"/>
                        </a:rPr>
                        <a:t>Barrio San Juan </a:t>
                      </a:r>
                      <a:r>
                        <a:rPr lang="es-ES_tradnl" sz="1100" dirty="0" err="1" smtClean="0">
                          <a:latin typeface="Calibri"/>
                          <a:ea typeface="Calibri"/>
                          <a:cs typeface="Times New Roman"/>
                        </a:rPr>
                        <a:t>Coahuixtla</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(01 243) 4 36 06 64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858">
                <a:tc>
                  <a:txBody>
                    <a:bodyPr/>
                    <a:lstStyle/>
                    <a:p>
                      <a:pPr>
                        <a:lnSpc>
                          <a:spcPct val="115000"/>
                        </a:lnSpc>
                        <a:spcAft>
                          <a:spcPts val="1000"/>
                        </a:spcAft>
                      </a:pPr>
                      <a:r>
                        <a:rPr lang="es-MX" sz="1100" b="1">
                          <a:latin typeface="Calibri"/>
                          <a:ea typeface="Calibri"/>
                          <a:cs typeface="Times New Roman"/>
                        </a:rPr>
                        <a:t>2108</a:t>
                      </a:r>
                      <a:r>
                        <a:rPr lang="es-MX" sz="110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ES" sz="1100" b="1">
                          <a:latin typeface="Calibri"/>
                          <a:ea typeface="Calibri"/>
                          <a:cs typeface="Times New Roman"/>
                        </a:rPr>
                        <a:t>ACATLÁN</a:t>
                      </a:r>
                      <a:r>
                        <a:rPr lang="es-ES" sz="1100">
                          <a:latin typeface="Calibri"/>
                          <a:ea typeface="Calibri"/>
                          <a:cs typeface="Times New Roman"/>
                        </a:rPr>
                        <a:t> </a:t>
                      </a:r>
                      <a:endParaRPr lang="es-MX" sz="110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ES" sz="1100" dirty="0">
                          <a:latin typeface="Calibri"/>
                          <a:ea typeface="Calibri"/>
                          <a:cs typeface="Times New Roman"/>
                        </a:rPr>
                        <a:t>Km </a:t>
                      </a:r>
                      <a:r>
                        <a:rPr lang="es-ES" sz="1100" dirty="0" smtClean="0">
                          <a:latin typeface="Calibri"/>
                          <a:ea typeface="Calibri"/>
                          <a:cs typeface="Times New Roman"/>
                        </a:rPr>
                        <a:t>2.5 </a:t>
                      </a:r>
                      <a:r>
                        <a:rPr lang="es-ES" sz="1100" dirty="0" err="1">
                          <a:latin typeface="Calibri"/>
                          <a:ea typeface="Calibri"/>
                          <a:cs typeface="Times New Roman"/>
                        </a:rPr>
                        <a:t>Acatlán</a:t>
                      </a:r>
                      <a:r>
                        <a:rPr lang="es-ES" sz="1100" dirty="0">
                          <a:latin typeface="Calibri"/>
                          <a:ea typeface="Calibri"/>
                          <a:cs typeface="Times New Roman"/>
                        </a:rPr>
                        <a:t> –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San Juan </a:t>
                      </a:r>
                      <a:r>
                        <a:rPr lang="es-ES" sz="1100" dirty="0" err="1" smtClean="0">
                          <a:latin typeface="Calibri"/>
                          <a:ea typeface="Calibri"/>
                          <a:cs typeface="Times New Roman"/>
                        </a:rPr>
                        <a:t>Ixcaquixtla</a:t>
                      </a:r>
                      <a:r>
                        <a:rPr lang="es-ES" sz="1100" dirty="0">
                          <a:latin typeface="Calibri"/>
                          <a:ea typeface="Calibri"/>
                          <a:cs typeface="Times New Roman"/>
                        </a:rPr>
                        <a:t>,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Tels. (01 953)  </a:t>
                      </a:r>
                      <a:r>
                        <a:rPr lang="es-MX" sz="1100" dirty="0">
                          <a:latin typeface="Calibri"/>
                          <a:ea typeface="Calibri"/>
                          <a:cs typeface="Times New Roman"/>
                        </a:rPr>
                        <a:t>534-09-32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92021">
                <a:tc>
                  <a:txBody>
                    <a:bodyPr/>
                    <a:lstStyle/>
                    <a:p>
                      <a:pPr>
                        <a:lnSpc>
                          <a:spcPct val="115000"/>
                        </a:lnSpc>
                        <a:spcAft>
                          <a:spcPts val="1000"/>
                        </a:spcAft>
                      </a:pPr>
                      <a:r>
                        <a:rPr lang="es-MX" sz="1100" b="1">
                          <a:latin typeface="Calibri"/>
                          <a:ea typeface="Calibri"/>
                          <a:cs typeface="Times New Roman"/>
                        </a:rPr>
                        <a:t>2109</a:t>
                      </a:r>
                      <a:r>
                        <a:rPr lang="es-MX" sz="110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100" b="1" dirty="0">
                          <a:latin typeface="Calibri"/>
                          <a:ea typeface="Calibri"/>
                          <a:cs typeface="Times New Roman"/>
                        </a:rPr>
                        <a:t>TEPEACA</a:t>
                      </a:r>
                      <a:r>
                        <a:rPr lang="es-ES" sz="1100" dirty="0">
                          <a:latin typeface="Calibri"/>
                          <a:ea typeface="Calibri"/>
                          <a:cs typeface="Times New Roman"/>
                        </a:rPr>
                        <a:t>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s-ES" sz="1100" dirty="0">
                          <a:latin typeface="Calibri"/>
                          <a:ea typeface="Calibri"/>
                          <a:cs typeface="Times New Roman"/>
                        </a:rPr>
                        <a:t>Av. Negrete </a:t>
                      </a:r>
                      <a:r>
                        <a:rPr lang="es-ES" sz="1100" dirty="0" err="1">
                          <a:latin typeface="Calibri"/>
                          <a:ea typeface="Calibri"/>
                          <a:cs typeface="Times New Roman"/>
                        </a:rPr>
                        <a:t>Pte</a:t>
                      </a:r>
                      <a:r>
                        <a:rPr lang="es-ES" sz="1100" dirty="0">
                          <a:latin typeface="Calibri"/>
                          <a:ea typeface="Calibri"/>
                          <a:cs typeface="Times New Roman"/>
                        </a:rPr>
                        <a:t> No. 113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Col. Centro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(01 223) 2 75 27 87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3070">
                <a:tc>
                  <a:txBody>
                    <a:bodyPr/>
                    <a:lstStyle/>
                    <a:p>
                      <a:pPr>
                        <a:lnSpc>
                          <a:spcPct val="115000"/>
                        </a:lnSpc>
                        <a:spcAft>
                          <a:spcPts val="1000"/>
                        </a:spcAft>
                      </a:pPr>
                      <a:r>
                        <a:rPr lang="es-MX" sz="1100" b="1">
                          <a:latin typeface="Calibri"/>
                          <a:ea typeface="Calibri"/>
                          <a:cs typeface="Times New Roman"/>
                        </a:rPr>
                        <a:t>2110</a:t>
                      </a:r>
                      <a:r>
                        <a:rPr lang="es-MX" sz="1100">
                          <a:latin typeface="Calibri"/>
                          <a:ea typeface="Calibri"/>
                          <a:cs typeface="Times New Roman"/>
                        </a:rPr>
                        <a:t> </a:t>
                      </a: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1000"/>
                        </a:spcAft>
                      </a:pPr>
                      <a:r>
                        <a:rPr lang="es-ES" sz="1100" b="1">
                          <a:latin typeface="Calibri"/>
                          <a:ea typeface="Calibri"/>
                          <a:cs typeface="Times New Roman"/>
                        </a:rPr>
                        <a:t>TEHUACÁN</a:t>
                      </a:r>
                      <a:r>
                        <a:rPr lang="es-ES" sz="1100">
                          <a:latin typeface="Calibri"/>
                          <a:ea typeface="Calibri"/>
                          <a:cs typeface="Times New Roman"/>
                        </a:rPr>
                        <a:t> </a:t>
                      </a:r>
                      <a:endParaRPr lang="es-MX" sz="110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00000"/>
                        </a:lnSpc>
                        <a:spcAft>
                          <a:spcPts val="0"/>
                        </a:spcAft>
                      </a:pPr>
                      <a:r>
                        <a:rPr lang="es-ES" sz="1100" dirty="0">
                          <a:latin typeface="Calibri"/>
                          <a:ea typeface="Calibri"/>
                          <a:cs typeface="Times New Roman"/>
                        </a:rPr>
                        <a:t>Carretera Fed. Puebla-</a:t>
                      </a:r>
                      <a:r>
                        <a:rPr lang="es-ES" sz="1100" dirty="0" err="1">
                          <a:latin typeface="Calibri"/>
                          <a:ea typeface="Calibri"/>
                          <a:cs typeface="Times New Roman"/>
                        </a:rPr>
                        <a:t>Tehuacan</a:t>
                      </a:r>
                      <a:r>
                        <a:rPr lang="es-ES" sz="1100" dirty="0">
                          <a:latin typeface="Calibri"/>
                          <a:ea typeface="Calibri"/>
                          <a:cs typeface="Times New Roman"/>
                        </a:rPr>
                        <a:t> </a:t>
                      </a:r>
                      <a:r>
                        <a:rPr lang="es-ES" sz="1100" baseline="0" dirty="0" smtClean="0">
                          <a:latin typeface="Calibri"/>
                          <a:ea typeface="Calibri"/>
                          <a:cs typeface="Times New Roman"/>
                        </a:rPr>
                        <a:t> s</a:t>
                      </a:r>
                      <a:r>
                        <a:rPr lang="es-ES" sz="1100" dirty="0" smtClean="0">
                          <a:latin typeface="Calibri"/>
                          <a:ea typeface="Calibri"/>
                          <a:cs typeface="Times New Roman"/>
                        </a:rPr>
                        <a:t>/n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Junta Auxiliar San Lorenzo </a:t>
                      </a:r>
                      <a:endParaRPr lang="es-MX" sz="1100" dirty="0">
                        <a:latin typeface="Calibri"/>
                        <a:ea typeface="Calibri"/>
                        <a:cs typeface="Times New Roman"/>
                      </a:endParaRPr>
                    </a:p>
                    <a:p>
                      <a:pPr>
                        <a:lnSpc>
                          <a:spcPct val="100000"/>
                        </a:lnSpc>
                        <a:spcAft>
                          <a:spcPts val="0"/>
                        </a:spcAft>
                      </a:pPr>
                      <a:r>
                        <a:rPr lang="es-ES" sz="1100" dirty="0" err="1">
                          <a:latin typeface="Calibri"/>
                          <a:ea typeface="Calibri"/>
                          <a:cs typeface="Times New Roman"/>
                        </a:rPr>
                        <a:t>Teotipilco</a:t>
                      </a:r>
                      <a:r>
                        <a:rPr lang="es-ES" sz="1100" dirty="0">
                          <a:latin typeface="Calibri"/>
                          <a:ea typeface="Calibri"/>
                          <a:cs typeface="Times New Roman"/>
                        </a:rPr>
                        <a:t>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(01 238) 3 80 39 30 ext.437 </a:t>
                      </a:r>
                      <a:endParaRPr lang="es-MX" sz="1100" dirty="0">
                        <a:latin typeface="Calibri"/>
                        <a:ea typeface="Calibri"/>
                        <a:cs typeface="Times New Roman"/>
                      </a:endParaRPr>
                    </a:p>
                  </a:txBody>
                  <a:tcPr marL="21778" marR="21778" marT="55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741675458"/>
              </p:ext>
            </p:extLst>
          </p:nvPr>
        </p:nvGraphicFramePr>
        <p:xfrm>
          <a:off x="4929188" y="1000125"/>
          <a:ext cx="3714776" cy="5296039"/>
        </p:xfrm>
        <a:graphic>
          <a:graphicData uri="http://schemas.openxmlformats.org/drawingml/2006/table">
            <a:tbl>
              <a:tblPr/>
              <a:tblGrid>
                <a:gridCol w="533635"/>
                <a:gridCol w="1096792"/>
                <a:gridCol w="2084349"/>
              </a:tblGrid>
              <a:tr h="101883">
                <a:tc>
                  <a:txBody>
                    <a:bodyPr/>
                    <a:lstStyle/>
                    <a:p>
                      <a:pPr>
                        <a:lnSpc>
                          <a:spcPct val="115000"/>
                        </a:lnSpc>
                        <a:spcAft>
                          <a:spcPts val="1000"/>
                        </a:spcAft>
                      </a:pPr>
                      <a:r>
                        <a:rPr lang="es-MX" sz="1100" b="1" dirty="0">
                          <a:latin typeface="Calibri"/>
                          <a:ea typeface="Calibri"/>
                          <a:cs typeface="Times New Roman"/>
                        </a:rPr>
                        <a:t>CLAVE</a:t>
                      </a:r>
                      <a:r>
                        <a:rPr lang="es-MX" sz="1100" dirty="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MX" sz="1100" b="1" dirty="0">
                          <a:latin typeface="Calibri"/>
                          <a:ea typeface="Calibri"/>
                          <a:cs typeface="Times New Roman"/>
                        </a:rPr>
                        <a:t>CORDE</a:t>
                      </a:r>
                      <a:r>
                        <a:rPr lang="es-MX" sz="1100" dirty="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MX" sz="1100" b="1" dirty="0">
                          <a:latin typeface="Calibri"/>
                          <a:ea typeface="Calibri"/>
                          <a:cs typeface="Times New Roman"/>
                        </a:rPr>
                        <a:t>DIRECCION</a:t>
                      </a:r>
                      <a:r>
                        <a:rPr lang="es-MX" sz="1100" dirty="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81848">
                <a:tc>
                  <a:txBody>
                    <a:bodyPr/>
                    <a:lstStyle/>
                    <a:p>
                      <a:pPr>
                        <a:lnSpc>
                          <a:spcPct val="115000"/>
                        </a:lnSpc>
                        <a:spcAft>
                          <a:spcPts val="1000"/>
                        </a:spcAft>
                      </a:pPr>
                      <a:r>
                        <a:rPr lang="es-MX" sz="1100" b="1" dirty="0">
                          <a:latin typeface="Calibri"/>
                          <a:ea typeface="Calibri"/>
                          <a:cs typeface="Times New Roman"/>
                        </a:rPr>
                        <a:t>2111</a:t>
                      </a:r>
                      <a:r>
                        <a:rPr lang="es-MX" sz="1100" dirty="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MX" sz="1100" b="1">
                          <a:latin typeface="Calibri"/>
                          <a:ea typeface="Calibri"/>
                          <a:cs typeface="Times New Roman"/>
                        </a:rPr>
                        <a:t>PUEBLA ORIENTE  </a:t>
                      </a:r>
                      <a:endParaRPr lang="es-MX" sz="110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MX" sz="1100" dirty="0">
                          <a:latin typeface="Calibri"/>
                          <a:ea typeface="Calibri"/>
                          <a:cs typeface="Times New Roman"/>
                        </a:rPr>
                        <a:t>11 Oriente 213  </a:t>
                      </a:r>
                    </a:p>
                    <a:p>
                      <a:pPr>
                        <a:lnSpc>
                          <a:spcPct val="100000"/>
                        </a:lnSpc>
                        <a:spcAft>
                          <a:spcPts val="0"/>
                        </a:spcAft>
                      </a:pPr>
                      <a:r>
                        <a:rPr lang="es-MX" sz="1100" dirty="0">
                          <a:latin typeface="Calibri"/>
                          <a:ea typeface="Calibri"/>
                          <a:cs typeface="Times New Roman"/>
                        </a:rPr>
                        <a:t>Col. Centro Histórico</a:t>
                      </a:r>
                    </a:p>
                    <a:p>
                      <a:pPr>
                        <a:lnSpc>
                          <a:spcPct val="100000"/>
                        </a:lnSpc>
                        <a:spcAft>
                          <a:spcPts val="0"/>
                        </a:spcAft>
                      </a:pPr>
                      <a:r>
                        <a:rPr lang="es-MX" sz="1100" dirty="0">
                          <a:latin typeface="Calibri"/>
                          <a:ea typeface="Calibri"/>
                          <a:cs typeface="Times New Roman"/>
                        </a:rPr>
                        <a:t>Tel: 01(222) 246-40-41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71504">
                <a:tc>
                  <a:txBody>
                    <a:bodyPr/>
                    <a:lstStyle/>
                    <a:p>
                      <a:pPr>
                        <a:lnSpc>
                          <a:spcPct val="115000"/>
                        </a:lnSpc>
                        <a:spcAft>
                          <a:spcPts val="1000"/>
                        </a:spcAft>
                      </a:pPr>
                      <a:r>
                        <a:rPr lang="es-MX" sz="1100" b="1">
                          <a:latin typeface="Calibri"/>
                          <a:ea typeface="Calibri"/>
                          <a:cs typeface="Times New Roman"/>
                        </a:rPr>
                        <a:t>2112</a:t>
                      </a:r>
                      <a:r>
                        <a:rPr lang="es-MX" sz="110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b="1">
                          <a:latin typeface="Calibri"/>
                          <a:ea typeface="Calibri"/>
                          <a:cs typeface="Times New Roman"/>
                        </a:rPr>
                        <a:t>PUEBLA NORTE  </a:t>
                      </a:r>
                      <a:endParaRPr lang="es-MX" sz="110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MX" sz="1100" dirty="0" smtClean="0">
                          <a:latin typeface="Calibri"/>
                          <a:ea typeface="Calibri"/>
                          <a:cs typeface="Times New Roman"/>
                        </a:rPr>
                        <a:t>Reforma 710  </a:t>
                      </a:r>
                      <a:endParaRPr lang="es-MX" sz="1100" dirty="0">
                        <a:latin typeface="Calibri"/>
                        <a:ea typeface="Calibri"/>
                        <a:cs typeface="Times New Roman"/>
                      </a:endParaRPr>
                    </a:p>
                    <a:p>
                      <a:pPr>
                        <a:lnSpc>
                          <a:spcPct val="100000"/>
                        </a:lnSpc>
                        <a:spcAft>
                          <a:spcPts val="0"/>
                        </a:spcAft>
                      </a:pPr>
                      <a:r>
                        <a:rPr lang="es-MX" sz="1100" dirty="0">
                          <a:latin typeface="Calibri"/>
                          <a:ea typeface="Calibri"/>
                          <a:cs typeface="Times New Roman"/>
                        </a:rPr>
                        <a:t>Col. </a:t>
                      </a:r>
                      <a:r>
                        <a:rPr lang="es-MX" sz="1100" dirty="0" smtClean="0">
                          <a:latin typeface="Calibri"/>
                          <a:ea typeface="Calibri"/>
                          <a:cs typeface="Times New Roman"/>
                        </a:rPr>
                        <a:t>Centro </a:t>
                      </a:r>
                      <a:endParaRPr lang="es-MX" sz="1100" dirty="0">
                        <a:latin typeface="Calibri"/>
                        <a:ea typeface="Calibri"/>
                        <a:cs typeface="Times New Roman"/>
                      </a:endParaRPr>
                    </a:p>
                    <a:p>
                      <a:pPr>
                        <a:lnSpc>
                          <a:spcPct val="100000"/>
                        </a:lnSpc>
                        <a:spcAft>
                          <a:spcPts val="0"/>
                        </a:spcAft>
                      </a:pPr>
                      <a:r>
                        <a:rPr lang="es-MX" sz="1100" dirty="0">
                          <a:latin typeface="Calibri"/>
                          <a:ea typeface="Calibri"/>
                          <a:cs typeface="Times New Roman"/>
                        </a:rPr>
                        <a:t>Tel:01(222) 222-33-14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380">
                <a:tc>
                  <a:txBody>
                    <a:bodyPr/>
                    <a:lstStyle/>
                    <a:p>
                      <a:pPr>
                        <a:lnSpc>
                          <a:spcPct val="115000"/>
                        </a:lnSpc>
                        <a:spcAft>
                          <a:spcPts val="1000"/>
                        </a:spcAft>
                      </a:pPr>
                      <a:r>
                        <a:rPr lang="es-MX" sz="1100" b="1">
                          <a:latin typeface="Calibri"/>
                          <a:ea typeface="Calibri"/>
                          <a:cs typeface="Times New Roman"/>
                        </a:rPr>
                        <a:t>2113</a:t>
                      </a:r>
                      <a:r>
                        <a:rPr lang="es-MX" sz="110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MX" sz="1100" b="1" dirty="0">
                          <a:latin typeface="Calibri"/>
                          <a:ea typeface="Calibri"/>
                          <a:cs typeface="Times New Roman"/>
                        </a:rPr>
                        <a:t>PUEBLA SUR  </a:t>
                      </a:r>
                      <a:endParaRPr lang="es-MX" sz="1100" dirty="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MX" sz="1100" dirty="0">
                          <a:latin typeface="Calibri"/>
                          <a:ea typeface="Calibri"/>
                          <a:cs typeface="Times New Roman"/>
                        </a:rPr>
                        <a:t>Av. 25 de Noviembre s/n</a:t>
                      </a:r>
                    </a:p>
                    <a:p>
                      <a:pPr>
                        <a:lnSpc>
                          <a:spcPct val="100000"/>
                        </a:lnSpc>
                        <a:spcAft>
                          <a:spcPts val="0"/>
                        </a:spcAft>
                      </a:pPr>
                      <a:r>
                        <a:rPr lang="es-MX" sz="1100" dirty="0">
                          <a:latin typeface="Calibri"/>
                          <a:ea typeface="Calibri"/>
                          <a:cs typeface="Times New Roman"/>
                        </a:rPr>
                        <a:t>Esq. Corregidora</a:t>
                      </a:r>
                    </a:p>
                    <a:p>
                      <a:pPr>
                        <a:lnSpc>
                          <a:spcPct val="100000"/>
                        </a:lnSpc>
                        <a:spcAft>
                          <a:spcPts val="0"/>
                        </a:spcAft>
                      </a:pPr>
                      <a:r>
                        <a:rPr lang="es-MX" sz="1100" dirty="0">
                          <a:latin typeface="Calibri"/>
                          <a:ea typeface="Calibri"/>
                          <a:cs typeface="Times New Roman"/>
                        </a:rPr>
                        <a:t>Col. San </a:t>
                      </a:r>
                      <a:r>
                        <a:rPr lang="es-MX" sz="1100" dirty="0" err="1">
                          <a:latin typeface="Calibri"/>
                          <a:ea typeface="Calibri"/>
                          <a:cs typeface="Times New Roman"/>
                        </a:rPr>
                        <a:t>Baltazar</a:t>
                      </a:r>
                      <a:r>
                        <a:rPr lang="es-MX" sz="1100" dirty="0">
                          <a:latin typeface="Calibri"/>
                          <a:ea typeface="Calibri"/>
                          <a:cs typeface="Times New Roman"/>
                        </a:rPr>
                        <a:t> Campeche</a:t>
                      </a:r>
                    </a:p>
                    <a:p>
                      <a:pPr>
                        <a:lnSpc>
                          <a:spcPct val="100000"/>
                        </a:lnSpc>
                        <a:spcAft>
                          <a:spcPts val="0"/>
                        </a:spcAft>
                      </a:pPr>
                      <a:r>
                        <a:rPr lang="es-MX" sz="1100" dirty="0">
                          <a:latin typeface="Calibri"/>
                          <a:ea typeface="Calibri"/>
                          <a:cs typeface="Times New Roman"/>
                        </a:rPr>
                        <a:t>Tel: 01(222) 244-38-99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71504">
                <a:tc>
                  <a:txBody>
                    <a:bodyPr/>
                    <a:lstStyle/>
                    <a:p>
                      <a:pPr>
                        <a:lnSpc>
                          <a:spcPct val="115000"/>
                        </a:lnSpc>
                        <a:spcAft>
                          <a:spcPts val="1000"/>
                        </a:spcAft>
                      </a:pPr>
                      <a:r>
                        <a:rPr lang="es-MX" sz="1100" b="1">
                          <a:latin typeface="Calibri"/>
                          <a:ea typeface="Calibri"/>
                          <a:cs typeface="Times New Roman"/>
                        </a:rPr>
                        <a:t>2114</a:t>
                      </a:r>
                      <a:r>
                        <a:rPr lang="es-MX" sz="110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a:latin typeface="Calibri"/>
                          <a:ea typeface="Calibri"/>
                          <a:cs typeface="Times New Roman"/>
                        </a:rPr>
                        <a:t>ZACAPOAXTLA</a:t>
                      </a:r>
                      <a:r>
                        <a:rPr lang="es-ES" sz="1100">
                          <a:latin typeface="Calibri"/>
                          <a:ea typeface="Calibri"/>
                          <a:cs typeface="Times New Roman"/>
                        </a:rPr>
                        <a:t> </a:t>
                      </a:r>
                      <a:endParaRPr lang="es-MX" sz="110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S" sz="1100" dirty="0">
                          <a:latin typeface="Calibri"/>
                          <a:ea typeface="Calibri"/>
                          <a:cs typeface="Times New Roman"/>
                        </a:rPr>
                        <a:t>Juan M. </a:t>
                      </a:r>
                      <a:r>
                        <a:rPr lang="es-ES" sz="1100" dirty="0" err="1">
                          <a:latin typeface="Calibri"/>
                          <a:ea typeface="Calibri"/>
                          <a:cs typeface="Times New Roman"/>
                        </a:rPr>
                        <a:t>Alcantara</a:t>
                      </a:r>
                      <a:r>
                        <a:rPr lang="es-ES" sz="1100" dirty="0">
                          <a:latin typeface="Calibri"/>
                          <a:ea typeface="Calibri"/>
                          <a:cs typeface="Times New Roman"/>
                        </a:rPr>
                        <a:t> No. 1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Col. Centro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(01 233) 314-24-50 </a:t>
                      </a:r>
                      <a:endParaRPr lang="es-MX" sz="1100" dirty="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nSpc>
                          <a:spcPct val="115000"/>
                        </a:lnSpc>
                        <a:spcAft>
                          <a:spcPts val="1000"/>
                        </a:spcAft>
                      </a:pPr>
                      <a:r>
                        <a:rPr lang="es-MX" sz="1100" b="1">
                          <a:latin typeface="Calibri"/>
                          <a:ea typeface="Calibri"/>
                          <a:cs typeface="Times New Roman"/>
                        </a:rPr>
                        <a:t>2115</a:t>
                      </a:r>
                      <a:r>
                        <a:rPr lang="es-MX" sz="110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ES" sz="1100" b="1">
                          <a:latin typeface="Calibri"/>
                          <a:ea typeface="Calibri"/>
                          <a:cs typeface="Times New Roman"/>
                        </a:rPr>
                        <a:t>CD. SERDÁN</a:t>
                      </a:r>
                      <a:r>
                        <a:rPr lang="es-ES" sz="1100">
                          <a:latin typeface="Calibri"/>
                          <a:ea typeface="Calibri"/>
                          <a:cs typeface="Times New Roman"/>
                        </a:rPr>
                        <a:t> </a:t>
                      </a:r>
                      <a:endParaRPr lang="es-MX" sz="110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ES" sz="1100" dirty="0">
                          <a:latin typeface="Calibri"/>
                          <a:ea typeface="Calibri"/>
                          <a:cs typeface="Times New Roman"/>
                        </a:rPr>
                        <a:t>7 Poniente 305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(01 245) 452-03-55 </a:t>
                      </a:r>
                      <a:endParaRPr lang="es-MX" sz="1100" dirty="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71504">
                <a:tc>
                  <a:txBody>
                    <a:bodyPr/>
                    <a:lstStyle/>
                    <a:p>
                      <a:pPr>
                        <a:lnSpc>
                          <a:spcPct val="115000"/>
                        </a:lnSpc>
                        <a:spcAft>
                          <a:spcPts val="1000"/>
                        </a:spcAft>
                      </a:pPr>
                      <a:r>
                        <a:rPr lang="es-MX" sz="1100" b="1">
                          <a:latin typeface="Calibri"/>
                          <a:ea typeface="Calibri"/>
                          <a:cs typeface="Times New Roman"/>
                        </a:rPr>
                        <a:t>2116</a:t>
                      </a:r>
                      <a:r>
                        <a:rPr lang="es-MX" sz="110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a:latin typeface="Calibri"/>
                          <a:ea typeface="Calibri"/>
                          <a:cs typeface="Times New Roman"/>
                        </a:rPr>
                        <a:t>ATLIXCO</a:t>
                      </a:r>
                      <a:r>
                        <a:rPr lang="es-ES" sz="1100">
                          <a:latin typeface="Calibri"/>
                          <a:ea typeface="Calibri"/>
                          <a:cs typeface="Times New Roman"/>
                        </a:rPr>
                        <a:t> </a:t>
                      </a:r>
                      <a:endParaRPr lang="es-MX" sz="110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S" sz="1100" dirty="0">
                          <a:latin typeface="Calibri"/>
                          <a:ea typeface="Calibri"/>
                          <a:cs typeface="Times New Roman"/>
                        </a:rPr>
                        <a:t>2 Sur No. 2312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Col. Francisco I. Madero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Tels. (01 244) 4 45-99-33 </a:t>
                      </a:r>
                      <a:endParaRPr lang="es-MX" sz="1100" dirty="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nSpc>
                          <a:spcPct val="115000"/>
                        </a:lnSpc>
                        <a:spcAft>
                          <a:spcPts val="1000"/>
                        </a:spcAft>
                      </a:pPr>
                      <a:r>
                        <a:rPr lang="es-MX" sz="1100" b="1">
                          <a:latin typeface="Calibri"/>
                          <a:ea typeface="Calibri"/>
                          <a:cs typeface="Times New Roman"/>
                        </a:rPr>
                        <a:t>2117</a:t>
                      </a:r>
                      <a:r>
                        <a:rPr lang="es-MX" sz="110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ES" sz="1100" b="1">
                          <a:latin typeface="Calibri"/>
                          <a:ea typeface="Calibri"/>
                          <a:cs typeface="Times New Roman"/>
                        </a:rPr>
                        <a:t>TEPEXI DE RODRÍGUEZ</a:t>
                      </a:r>
                      <a:r>
                        <a:rPr lang="es-ES" sz="1100">
                          <a:latin typeface="Calibri"/>
                          <a:ea typeface="Calibri"/>
                          <a:cs typeface="Times New Roman"/>
                        </a:rPr>
                        <a:t> </a:t>
                      </a:r>
                      <a:endParaRPr lang="es-MX" sz="110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ES_tradnl" sz="1100" dirty="0" smtClean="0">
                          <a:latin typeface="Calibri"/>
                          <a:ea typeface="Calibri"/>
                          <a:cs typeface="Times New Roman"/>
                        </a:rPr>
                        <a:t>16 de Septiembre No. 66</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Barrio de San </a:t>
                      </a:r>
                      <a:r>
                        <a:rPr lang="es-ES" sz="1100" dirty="0" smtClean="0">
                          <a:latin typeface="Calibri"/>
                          <a:ea typeface="Calibri"/>
                          <a:cs typeface="Times New Roman"/>
                        </a:rPr>
                        <a:t>Vicente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(01 224) 421-90-39 </a:t>
                      </a:r>
                      <a:endParaRPr lang="es-MX" sz="1100" dirty="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71504">
                <a:tc>
                  <a:txBody>
                    <a:bodyPr/>
                    <a:lstStyle/>
                    <a:p>
                      <a:pPr>
                        <a:lnSpc>
                          <a:spcPct val="115000"/>
                        </a:lnSpc>
                        <a:spcAft>
                          <a:spcPts val="1000"/>
                        </a:spcAft>
                      </a:pPr>
                      <a:r>
                        <a:rPr lang="es-MX" sz="1100" b="1">
                          <a:latin typeface="Calibri"/>
                          <a:ea typeface="Calibri"/>
                          <a:cs typeface="Times New Roman"/>
                        </a:rPr>
                        <a:t>2118</a:t>
                      </a:r>
                      <a:r>
                        <a:rPr lang="es-MX" sz="110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100" b="1">
                          <a:latin typeface="Calibri"/>
                          <a:ea typeface="Calibri"/>
                          <a:cs typeface="Times New Roman"/>
                        </a:rPr>
                        <a:t>SAN MARTÍN TEXMELUCAN</a:t>
                      </a:r>
                      <a:r>
                        <a:rPr lang="es-ES" sz="1100">
                          <a:latin typeface="Calibri"/>
                          <a:ea typeface="Calibri"/>
                          <a:cs typeface="Times New Roman"/>
                        </a:rPr>
                        <a:t> </a:t>
                      </a:r>
                      <a:endParaRPr lang="es-MX" sz="110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s-ES" sz="1100" dirty="0" smtClean="0">
                          <a:latin typeface="Calibri"/>
                          <a:ea typeface="Calibri"/>
                          <a:cs typeface="Times New Roman"/>
                        </a:rPr>
                        <a:t>Edo. De Chiapas No. 47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Col. </a:t>
                      </a:r>
                      <a:r>
                        <a:rPr lang="es-ES_tradnl" sz="1100" dirty="0" smtClean="0">
                          <a:latin typeface="Calibri"/>
                          <a:ea typeface="Calibri"/>
                          <a:cs typeface="Times New Roman"/>
                        </a:rPr>
                        <a:t>La </a:t>
                      </a:r>
                      <a:r>
                        <a:rPr lang="es-ES_tradnl" sz="1100" dirty="0" err="1" smtClean="0">
                          <a:latin typeface="Calibri"/>
                          <a:ea typeface="Calibri"/>
                          <a:cs typeface="Times New Roman"/>
                        </a:rPr>
                        <a:t>Santìsima</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(01 248) 48 7 40 40 </a:t>
                      </a:r>
                      <a:endParaRPr lang="es-MX" sz="1100" dirty="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4580">
                <a:tc>
                  <a:txBody>
                    <a:bodyPr/>
                    <a:lstStyle/>
                    <a:p>
                      <a:pPr>
                        <a:lnSpc>
                          <a:spcPct val="115000"/>
                        </a:lnSpc>
                        <a:spcAft>
                          <a:spcPts val="1000"/>
                        </a:spcAft>
                      </a:pPr>
                      <a:r>
                        <a:rPr lang="es-MX" sz="1100" b="1">
                          <a:latin typeface="Calibri"/>
                          <a:ea typeface="Calibri"/>
                          <a:cs typeface="Times New Roman"/>
                        </a:rPr>
                        <a:t>2119</a:t>
                      </a:r>
                      <a:r>
                        <a:rPr lang="es-MX" sz="1100">
                          <a:latin typeface="Calibri"/>
                          <a:ea typeface="Calibri"/>
                          <a:cs typeface="Times New Roman"/>
                        </a:rPr>
                        <a:t> </a:t>
                      </a: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s-ES" sz="1100" b="1">
                          <a:latin typeface="Calibri"/>
                          <a:ea typeface="Calibri"/>
                          <a:cs typeface="Times New Roman"/>
                        </a:rPr>
                        <a:t>ZACATLAN </a:t>
                      </a:r>
                      <a:endParaRPr lang="es-MX" sz="110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00000"/>
                        </a:lnSpc>
                        <a:spcAft>
                          <a:spcPts val="0"/>
                        </a:spcAft>
                      </a:pPr>
                      <a:r>
                        <a:rPr lang="es-MX" sz="1100" dirty="0" smtClean="0">
                          <a:latin typeface="Calibri"/>
                          <a:ea typeface="Calibri"/>
                          <a:cs typeface="Times New Roman"/>
                        </a:rPr>
                        <a:t>Priv. 20 de Noviembre s/n</a:t>
                      </a:r>
                      <a:endParaRPr lang="es-MX" sz="1100" dirty="0">
                        <a:latin typeface="Calibri"/>
                        <a:ea typeface="Calibri"/>
                        <a:cs typeface="Times New Roman"/>
                      </a:endParaRPr>
                    </a:p>
                    <a:p>
                      <a:pPr>
                        <a:lnSpc>
                          <a:spcPct val="100000"/>
                        </a:lnSpc>
                        <a:spcAft>
                          <a:spcPts val="0"/>
                        </a:spcAft>
                      </a:pPr>
                      <a:r>
                        <a:rPr lang="es-MX" sz="1100" dirty="0">
                          <a:latin typeface="Calibri"/>
                          <a:ea typeface="Calibri"/>
                          <a:cs typeface="Times New Roman"/>
                        </a:rPr>
                        <a:t>Col. </a:t>
                      </a:r>
                      <a:r>
                        <a:rPr lang="es-MX" sz="1100" dirty="0" smtClean="0">
                          <a:latin typeface="Calibri"/>
                          <a:ea typeface="Calibri"/>
                          <a:cs typeface="Times New Roman"/>
                        </a:rPr>
                        <a:t>El Nogal </a:t>
                      </a:r>
                      <a:endParaRPr lang="es-MX" sz="1100" dirty="0">
                        <a:latin typeface="Calibri"/>
                        <a:ea typeface="Calibri"/>
                        <a:cs typeface="Times New Roman"/>
                      </a:endParaRPr>
                    </a:p>
                    <a:p>
                      <a:pPr>
                        <a:lnSpc>
                          <a:spcPct val="100000"/>
                        </a:lnSpc>
                        <a:spcAft>
                          <a:spcPts val="0"/>
                        </a:spcAft>
                      </a:pPr>
                      <a:r>
                        <a:rPr lang="es-ES" sz="1100" dirty="0">
                          <a:latin typeface="Calibri"/>
                          <a:ea typeface="Calibri"/>
                          <a:cs typeface="Times New Roman"/>
                        </a:rPr>
                        <a:t>Tel. (01 797) 9 75 42 52  </a:t>
                      </a:r>
                      <a:r>
                        <a:rPr lang="es-ES" sz="1100" dirty="0" smtClean="0">
                          <a:latin typeface="Calibri"/>
                          <a:ea typeface="Calibri"/>
                          <a:cs typeface="Times New Roman"/>
                        </a:rPr>
                        <a:t>ext. 805 </a:t>
                      </a:r>
                      <a:endParaRPr lang="es-MX" sz="1100" dirty="0">
                        <a:latin typeface="Calibri"/>
                        <a:ea typeface="Calibri"/>
                        <a:cs typeface="Times New Roman"/>
                      </a:endParaRPr>
                    </a:p>
                  </a:txBody>
                  <a:tcPr marL="22354" marR="22354" marT="62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extLst>
      <p:ext uri="{BB962C8B-B14F-4D97-AF65-F5344CB8AC3E}">
        <p14:creationId xmlns:p14="http://schemas.microsoft.com/office/powerpoint/2010/main" val="1986193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683568" y="1380668"/>
            <a:ext cx="7603208" cy="5000660"/>
          </a:xfrm>
          <a:prstGeom prst="rect">
            <a:avLst/>
          </a:prstGeom>
          <a:noFill/>
        </p:spPr>
        <p:txBody>
          <a:bodyPr wrap="square" rtlCol="0">
            <a:spAutoFit/>
          </a:bodyPr>
          <a:lstStyle/>
          <a:p>
            <a:r>
              <a:rPr lang="es-MX" sz="1200" b="1" dirty="0" smtClean="0"/>
              <a:t>Puedes estudiar Preparatoria Abierta de las siguientes formas:</a:t>
            </a:r>
          </a:p>
          <a:p>
            <a:endParaRPr lang="es-MX" sz="1200" b="1" dirty="0" smtClean="0"/>
          </a:p>
          <a:p>
            <a:r>
              <a:rPr lang="es-MX" sz="1200" b="1" dirty="0" smtClean="0"/>
              <a:t>Como estudiante independiente</a:t>
            </a:r>
          </a:p>
          <a:p>
            <a:r>
              <a:rPr lang="es-MX" sz="1200" dirty="0" smtClean="0"/>
              <a:t>En donde  el estudiante asume el control de su aprendizaje, dirigiendo y evaluando la construcción de su propio conocimiento. </a:t>
            </a:r>
          </a:p>
          <a:p>
            <a:endParaRPr lang="es-MX" sz="1200" b="1" dirty="0" smtClean="0"/>
          </a:p>
          <a:p>
            <a:r>
              <a:rPr lang="es-MX" sz="1200" b="1" dirty="0" smtClean="0"/>
              <a:t>	Cuentas con los siguientes apoyos:</a:t>
            </a:r>
          </a:p>
          <a:p>
            <a:pPr>
              <a:buFont typeface="Wingdings" pitchFamily="2" charset="2"/>
              <a:buChar char="ü"/>
            </a:pPr>
            <a:r>
              <a:rPr lang="es-MX" sz="1200" dirty="0" smtClean="0"/>
              <a:t>Guías de Estudio de las asignaturas, (en esta página)</a:t>
            </a:r>
          </a:p>
          <a:p>
            <a:pPr>
              <a:buFont typeface="Wingdings" pitchFamily="2" charset="2"/>
              <a:buChar char="ü"/>
            </a:pPr>
            <a:r>
              <a:rPr lang="es-MX" sz="1200" dirty="0" smtClean="0"/>
              <a:t>Ejercicios de autoevaluación, (en esta página)</a:t>
            </a:r>
          </a:p>
          <a:p>
            <a:pPr>
              <a:buFont typeface="Wingdings" pitchFamily="2" charset="2"/>
              <a:buChar char="ü"/>
            </a:pPr>
            <a:r>
              <a:rPr lang="es-MX" sz="1200" dirty="0" smtClean="0"/>
              <a:t> Foros, (en esta página)</a:t>
            </a:r>
          </a:p>
          <a:p>
            <a:pPr>
              <a:buFont typeface="Wingdings" pitchFamily="2" charset="2"/>
              <a:buChar char="ü"/>
            </a:pPr>
            <a:r>
              <a:rPr lang="es-MX" sz="1200" dirty="0" smtClean="0"/>
              <a:t>Servicio de Biblioteca</a:t>
            </a:r>
          </a:p>
          <a:p>
            <a:pPr>
              <a:buFont typeface="Wingdings" pitchFamily="2" charset="2"/>
              <a:buChar char="ü"/>
            </a:pPr>
            <a:r>
              <a:rPr lang="es-MX" sz="1200" dirty="0" smtClean="0"/>
              <a:t>Préstamo de libros a domicilio</a:t>
            </a:r>
          </a:p>
          <a:p>
            <a:pPr>
              <a:buFont typeface="Wingdings" pitchFamily="2" charset="2"/>
              <a:buChar char="ü"/>
            </a:pPr>
            <a:r>
              <a:rPr lang="es-MX" sz="1200" dirty="0" smtClean="0"/>
              <a:t>Evaluación del aprendizaje (exámenes para medir el avance de los estudiantes)</a:t>
            </a:r>
          </a:p>
          <a:p>
            <a:endParaRPr lang="es-MX" sz="1200" b="1" dirty="0" smtClean="0"/>
          </a:p>
          <a:p>
            <a:r>
              <a:rPr lang="es-MX" sz="1200" b="1" dirty="0" smtClean="0"/>
              <a:t>Asistiendo al servicio de asesoría académica</a:t>
            </a:r>
            <a:endParaRPr lang="es-MX" sz="1200" dirty="0" smtClean="0"/>
          </a:p>
          <a:p>
            <a:r>
              <a:rPr lang="es-MX" sz="1200" dirty="0" smtClean="0"/>
              <a:t>Serás atendido por un grupo de Asesores que orientan a los estudiantes que lo soliciten y/o requieran, con el propósito de apoyarles en su aprendizaje y la acreditación de las asignaturas. </a:t>
            </a:r>
          </a:p>
          <a:p>
            <a:endParaRPr lang="es-MX" sz="1200" dirty="0" smtClean="0"/>
          </a:p>
          <a:p>
            <a:r>
              <a:rPr lang="es-MX" sz="1200" dirty="0" smtClean="0"/>
              <a:t>En el Departamento de Preparatoria Abierta se brinda asesoría académica presencial gratuita de las siguientes asignaturas.  </a:t>
            </a:r>
            <a:r>
              <a:rPr lang="es-MX" sz="1200" b="1" dirty="0" smtClean="0">
                <a:solidFill>
                  <a:schemeClr val="accent1">
                    <a:lumMod val="75000"/>
                  </a:schemeClr>
                </a:solidFill>
              </a:rPr>
              <a:t>Horario de Asesoría-consultar</a:t>
            </a:r>
          </a:p>
          <a:p>
            <a:endParaRPr lang="es-MX" sz="1200" b="1" dirty="0" smtClean="0">
              <a:solidFill>
                <a:schemeClr val="tx2">
                  <a:lumMod val="75000"/>
                </a:schemeClr>
              </a:solidFill>
            </a:endParaRPr>
          </a:p>
          <a:p>
            <a:r>
              <a:rPr lang="es-MX" sz="1200" dirty="0" smtClean="0"/>
              <a:t>También puedes asistir a los </a:t>
            </a:r>
            <a:r>
              <a:rPr lang="es-MX" sz="1200" b="1" dirty="0" smtClean="0"/>
              <a:t>Centros de Asesoría autorizados</a:t>
            </a:r>
            <a:r>
              <a:rPr lang="es-MX" sz="1200" dirty="0" smtClean="0"/>
              <a:t>; </a:t>
            </a:r>
            <a:r>
              <a:rPr lang="es-MX" sz="1200" b="1" dirty="0" smtClean="0">
                <a:solidFill>
                  <a:schemeClr val="accent1">
                    <a:lumMod val="75000"/>
                  </a:schemeClr>
                </a:solidFill>
              </a:rPr>
              <a:t>Directorio-consultar </a:t>
            </a:r>
            <a:r>
              <a:rPr lang="es-MX" sz="1200" dirty="0" smtClean="0">
                <a:solidFill>
                  <a:schemeClr val="accent1">
                    <a:lumMod val="75000"/>
                  </a:schemeClr>
                </a:solidFill>
              </a:rPr>
              <a:t> </a:t>
            </a:r>
            <a:r>
              <a:rPr lang="es-MX" sz="1200" dirty="0" smtClean="0"/>
              <a:t>para ello deberás regularte por el Reglamento Interno del Centro de Asesoría.</a:t>
            </a:r>
          </a:p>
          <a:p>
            <a:endParaRPr lang="es-MX" sz="1200" dirty="0" smtClean="0"/>
          </a:p>
          <a:p>
            <a:pPr algn="r"/>
            <a:r>
              <a:rPr lang="es-MX" sz="1400" b="1" dirty="0" smtClean="0"/>
              <a:t>Si alternas el estudio independiente </a:t>
            </a:r>
          </a:p>
          <a:p>
            <a:pPr algn="r"/>
            <a:r>
              <a:rPr lang="es-MX" sz="1400" b="1" dirty="0" smtClean="0"/>
              <a:t>con la asesoría académica, obtendrás mejores resultados</a:t>
            </a:r>
          </a:p>
        </p:txBody>
      </p:sp>
      <p:sp>
        <p:nvSpPr>
          <p:cNvPr id="5" name="Text Box 14"/>
          <p:cNvSpPr txBox="1">
            <a:spLocks noChangeArrowheads="1"/>
          </p:cNvSpPr>
          <p:nvPr/>
        </p:nvSpPr>
        <p:spPr bwMode="auto">
          <a:xfrm>
            <a:off x="571500" y="357166"/>
            <a:ext cx="6143625" cy="369332"/>
          </a:xfrm>
          <a:prstGeom prst="rect">
            <a:avLst/>
          </a:prstGeom>
          <a:noFill/>
          <a:ln w="9525">
            <a:noFill/>
            <a:miter lim="800000"/>
            <a:headEnd/>
            <a:tailEnd/>
          </a:ln>
        </p:spPr>
        <p:txBody>
          <a:bodyPr>
            <a:spAutoFit/>
          </a:bodyPr>
          <a:lstStyle/>
          <a:p>
            <a:pPr>
              <a:spcBef>
                <a:spcPct val="50000"/>
              </a:spcBef>
            </a:pPr>
            <a:r>
              <a:rPr lang="es-MX" b="1" dirty="0" smtClean="0">
                <a:latin typeface="Calibri" pitchFamily="34" charset="0"/>
              </a:rPr>
              <a:t>El estudio en Preparatoria Abierta</a:t>
            </a:r>
            <a:endParaRPr lang="es-MX" b="1" dirty="0">
              <a:latin typeface="Calibri" pitchFamily="34" charset="0"/>
            </a:endParaRPr>
          </a:p>
        </p:txBody>
      </p:sp>
    </p:spTree>
    <p:extLst>
      <p:ext uri="{BB962C8B-B14F-4D97-AF65-F5344CB8AC3E}">
        <p14:creationId xmlns:p14="http://schemas.microsoft.com/office/powerpoint/2010/main" val="1249016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428596" y="714357"/>
            <a:ext cx="8215370" cy="6001643"/>
          </a:xfrm>
          <a:prstGeom prst="rect">
            <a:avLst/>
          </a:prstGeom>
          <a:solidFill>
            <a:schemeClr val="bg1"/>
          </a:solidFill>
        </p:spPr>
        <p:txBody>
          <a:bodyPr wrap="square" rtlCol="0">
            <a:spAutoFit/>
          </a:bodyPr>
          <a:lstStyle/>
          <a:p>
            <a:r>
              <a:rPr lang="es-MX" sz="1200" dirty="0" smtClean="0"/>
              <a:t>En tu primera solicitud de examen, podrás solicitar dos asignaturas como máximo, estas deberán ser del primero o segundo semestre. (se sugieren Metodología del Aprendizaje y Metodología de la Lectura)</a:t>
            </a:r>
          </a:p>
          <a:p>
            <a:endParaRPr lang="es-MX" sz="1200" dirty="0" smtClean="0"/>
          </a:p>
          <a:p>
            <a:r>
              <a:rPr lang="es-MX" sz="1200" dirty="0" smtClean="0">
                <a:latin typeface="Arial" pitchFamily="34" charset="0"/>
                <a:cs typeface="Arial" pitchFamily="34" charset="0"/>
              </a:rPr>
              <a:t>A partir de la segunda solicitud en adelante, podrás solicitar de cualquier semestre hasta cuatro  asignaturas, como máximo.</a:t>
            </a:r>
          </a:p>
          <a:p>
            <a:endParaRPr lang="es-MX" sz="1200" dirty="0" smtClean="0"/>
          </a:p>
          <a:p>
            <a:r>
              <a:rPr lang="es-MX" sz="1200" dirty="0" smtClean="0"/>
              <a:t>Si cuentas con estudios parciales de bachillerato con Equivalencia de Estudios, en tu primera solicitud de examen solo podrás solicitar dos asignaturas como máximo y deberán ser del semestre que te corresponda.</a:t>
            </a:r>
          </a:p>
          <a:p>
            <a:r>
              <a:rPr lang="es-MX" sz="1200" dirty="0" smtClean="0"/>
              <a:t/>
            </a:r>
            <a:br>
              <a:rPr lang="es-MX" sz="1200" dirty="0" smtClean="0"/>
            </a:br>
            <a:r>
              <a:rPr lang="es-MX" sz="1200" dirty="0" smtClean="0"/>
              <a:t>Si ya estabas inscrito en Preparatoria Abierta y deseas continuar tus estudios, deberás acudir al Departamento de Preparatoria Abierta para actualizar tu historial, (lleva tu credencial)</a:t>
            </a:r>
          </a:p>
          <a:p>
            <a:endParaRPr lang="es-MX" sz="1200" dirty="0" smtClean="0"/>
          </a:p>
          <a:p>
            <a:endParaRPr lang="es-MX" sz="1200" b="1" dirty="0" smtClean="0"/>
          </a:p>
          <a:p>
            <a:r>
              <a:rPr lang="es-MX" sz="1200" b="1" dirty="0" smtClean="0"/>
              <a:t>Como solicitar examen </a:t>
            </a:r>
          </a:p>
          <a:p>
            <a:r>
              <a:rPr lang="es-MX" sz="1200" dirty="0" smtClean="0"/>
              <a:t>Consultar </a:t>
            </a:r>
            <a:r>
              <a:rPr lang="es-MX" sz="1200" dirty="0"/>
              <a:t>la página </a:t>
            </a:r>
            <a:r>
              <a:rPr lang="es-MX" sz="1200" u="sng" dirty="0">
                <a:hlinkClick r:id="rId3"/>
              </a:rPr>
              <a:t>www.preparatoriaabiertapuebla.com.mx</a:t>
            </a:r>
            <a:r>
              <a:rPr lang="es-MX" sz="1200" dirty="0"/>
              <a:t>, para imprimir la Solicitud de Examen del Plan </a:t>
            </a:r>
            <a:r>
              <a:rPr lang="es-MX" sz="1200" dirty="0" smtClean="0"/>
              <a:t>por Asignaturas. </a:t>
            </a:r>
            <a:endParaRPr lang="es-ES" sz="1200" dirty="0"/>
          </a:p>
          <a:p>
            <a:endParaRPr lang="es-MX" sz="1200" dirty="0" smtClean="0"/>
          </a:p>
          <a:p>
            <a:r>
              <a:rPr lang="es-MX" sz="1200" dirty="0"/>
              <a:t>Selecciona previamente la sede de aplicación de examen en el </a:t>
            </a:r>
            <a:r>
              <a:rPr lang="es-MX" sz="1200" b="1" dirty="0">
                <a:solidFill>
                  <a:schemeClr val="accent1">
                    <a:lumMod val="75000"/>
                  </a:schemeClr>
                </a:solidFill>
              </a:rPr>
              <a:t>directorio-consultar- y </a:t>
            </a:r>
            <a:r>
              <a:rPr lang="es-MX" sz="1200" dirty="0"/>
              <a:t>Llena la solicitud de examen de acuerdo al calendario vigente</a:t>
            </a:r>
            <a:r>
              <a:rPr lang="es-MX" sz="1200" dirty="0" smtClean="0"/>
              <a:t>. </a:t>
            </a:r>
            <a:endParaRPr lang="es-MX" sz="1200" b="1" dirty="0">
              <a:solidFill>
                <a:schemeClr val="accent1">
                  <a:lumMod val="75000"/>
                </a:schemeClr>
              </a:solidFill>
            </a:endParaRPr>
          </a:p>
          <a:p>
            <a:endParaRPr lang="es-MX" sz="1200" dirty="0" smtClean="0"/>
          </a:p>
          <a:p>
            <a:r>
              <a:rPr lang="es-MX" sz="1200" dirty="0" smtClean="0"/>
              <a:t>Consultar la página </a:t>
            </a:r>
            <a:r>
              <a:rPr lang="es-MX" sz="1200" u="sng" dirty="0" smtClean="0">
                <a:hlinkClick r:id="rId4"/>
              </a:rPr>
              <a:t>http://www.puebla.gob.mx</a:t>
            </a:r>
            <a:r>
              <a:rPr lang="es-MX" sz="1200" dirty="0" smtClean="0"/>
              <a:t> para imprimir la Orden de Cobro en Ventanilla Bancaria y pagar el costo del trámite.  </a:t>
            </a:r>
          </a:p>
          <a:p>
            <a:r>
              <a:rPr lang="es-MX" sz="1200" dirty="0" smtClean="0"/>
              <a:t>	</a:t>
            </a:r>
          </a:p>
          <a:p>
            <a:r>
              <a:rPr lang="es-MX" sz="1200" dirty="0" smtClean="0"/>
              <a:t>Con la orden de pago impresa, acudir a cualquiera de los lugares autorizados para realizar el pago:</a:t>
            </a:r>
          </a:p>
          <a:p>
            <a:r>
              <a:rPr lang="es-MX" sz="1200" dirty="0" smtClean="0"/>
              <a:t>1-Instituciones bancarias</a:t>
            </a:r>
          </a:p>
          <a:p>
            <a:r>
              <a:rPr lang="es-MX" sz="1200" dirty="0" smtClean="0"/>
              <a:t>2-Oficinas – CIS</a:t>
            </a:r>
          </a:p>
          <a:p>
            <a:r>
              <a:rPr lang="es-MX" sz="1200" dirty="0" smtClean="0"/>
              <a:t>3-Cajas recaudadoras – ubicadas en SEP y cercanas a las CORDE.</a:t>
            </a:r>
          </a:p>
          <a:p>
            <a:pPr>
              <a:buFont typeface="Wingdings" pitchFamily="2" charset="2"/>
              <a:buChar char="ü"/>
            </a:pPr>
            <a:endParaRPr lang="es-MX" sz="1200" dirty="0" smtClean="0"/>
          </a:p>
          <a:p>
            <a:pPr>
              <a:buFont typeface="Wingdings" pitchFamily="2" charset="2"/>
              <a:buChar char="ü"/>
            </a:pPr>
            <a:r>
              <a:rPr lang="es-MX" sz="1200" dirty="0"/>
              <a:t>Con el </a:t>
            </a:r>
            <a:r>
              <a:rPr lang="es-MX" sz="1200" dirty="0" err="1" smtClean="0"/>
              <a:t>baucher</a:t>
            </a:r>
            <a:r>
              <a:rPr lang="es-MX" sz="1200" dirty="0" smtClean="0"/>
              <a:t> </a:t>
            </a:r>
            <a:r>
              <a:rPr lang="es-MX" sz="1200" dirty="0"/>
              <a:t>de pago y la solicitud de examen, acude a la CORDE en que esta inscrito para realizar la solicitud de examen.</a:t>
            </a:r>
          </a:p>
          <a:p>
            <a:endParaRPr lang="es-MX" sz="1200" dirty="0" smtClean="0"/>
          </a:p>
          <a:p>
            <a:pPr>
              <a:buFont typeface="Wingdings" pitchFamily="2" charset="2"/>
              <a:buChar char="ü"/>
            </a:pPr>
            <a:r>
              <a:rPr lang="es-MX" sz="1200" dirty="0"/>
              <a:t>Como resultado obtendrás tu comprobante de la </a:t>
            </a:r>
            <a:r>
              <a:rPr lang="es-MX" sz="1200" dirty="0" smtClean="0"/>
              <a:t>solicitud.</a:t>
            </a:r>
          </a:p>
        </p:txBody>
      </p:sp>
      <p:sp>
        <p:nvSpPr>
          <p:cNvPr id="5" name="Text Box 14"/>
          <p:cNvSpPr txBox="1">
            <a:spLocks noChangeArrowheads="1"/>
          </p:cNvSpPr>
          <p:nvPr/>
        </p:nvSpPr>
        <p:spPr bwMode="auto">
          <a:xfrm>
            <a:off x="571500" y="285728"/>
            <a:ext cx="6143625" cy="369332"/>
          </a:xfrm>
          <a:prstGeom prst="rect">
            <a:avLst/>
          </a:prstGeom>
          <a:noFill/>
          <a:ln w="9525">
            <a:noFill/>
            <a:miter lim="800000"/>
            <a:headEnd/>
            <a:tailEnd/>
          </a:ln>
        </p:spPr>
        <p:txBody>
          <a:bodyPr>
            <a:spAutoFit/>
          </a:bodyPr>
          <a:lstStyle/>
          <a:p>
            <a:pPr>
              <a:spcBef>
                <a:spcPct val="50000"/>
              </a:spcBef>
            </a:pPr>
            <a:r>
              <a:rPr lang="es-MX" b="1" dirty="0" smtClean="0">
                <a:latin typeface="Calibri" pitchFamily="34" charset="0"/>
              </a:rPr>
              <a:t>Los exámenes y la acreditación en Preparatoria Abierta</a:t>
            </a:r>
            <a:endParaRPr lang="es-MX" b="1" dirty="0">
              <a:latin typeface="Calibri" pitchFamily="34" charset="0"/>
            </a:endParaRPr>
          </a:p>
        </p:txBody>
      </p:sp>
    </p:spTree>
    <p:extLst>
      <p:ext uri="{BB962C8B-B14F-4D97-AF65-F5344CB8AC3E}">
        <p14:creationId xmlns:p14="http://schemas.microsoft.com/office/powerpoint/2010/main" val="1403840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15 Imagen"/>
          <p:cNvPicPr/>
          <p:nvPr/>
        </p:nvPicPr>
        <p:blipFill rotWithShape="1">
          <a:blip r:embed="rId3"/>
          <a:srcRect l="23986" t="8780" r="13228" b="8752"/>
          <a:stretch/>
        </p:blipFill>
        <p:spPr bwMode="auto">
          <a:xfrm>
            <a:off x="2987824" y="476672"/>
            <a:ext cx="5991630" cy="5400600"/>
          </a:xfrm>
          <a:prstGeom prst="rect">
            <a:avLst/>
          </a:prstGeom>
          <a:ln>
            <a:noFill/>
          </a:ln>
          <a:extLst>
            <a:ext uri="{53640926-AAD7-44D8-BBD7-CCE9431645EC}">
              <a14:shadowObscured xmlns:a14="http://schemas.microsoft.com/office/drawing/2010/main"/>
            </a:ext>
          </a:extLst>
        </p:spPr>
      </p:pic>
      <p:sp>
        <p:nvSpPr>
          <p:cNvPr id="4" name="Text Box 14"/>
          <p:cNvSpPr txBox="1">
            <a:spLocks noChangeArrowheads="1"/>
          </p:cNvSpPr>
          <p:nvPr/>
        </p:nvSpPr>
        <p:spPr bwMode="auto">
          <a:xfrm>
            <a:off x="142844" y="3143248"/>
            <a:ext cx="2571736" cy="34163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s-MX" sz="1600" b="1" dirty="0" smtClean="0"/>
              <a:t>Antes de solicitar </a:t>
            </a:r>
          </a:p>
          <a:p>
            <a:pPr>
              <a:spcBef>
                <a:spcPct val="50000"/>
              </a:spcBef>
              <a:defRPr/>
            </a:pPr>
            <a:r>
              <a:rPr lang="es-MX" sz="1600" b="1" dirty="0" smtClean="0"/>
              <a:t>                          examen . . . . </a:t>
            </a:r>
            <a:endParaRPr lang="es-MX" sz="1600" b="1" dirty="0"/>
          </a:p>
          <a:p>
            <a:pPr>
              <a:spcBef>
                <a:spcPct val="50000"/>
              </a:spcBef>
              <a:buFont typeface="Wingdings" pitchFamily="2" charset="2"/>
              <a:buChar char="ü"/>
              <a:defRPr/>
            </a:pPr>
            <a:r>
              <a:rPr lang="es-MX" sz="1600" b="1" dirty="0"/>
              <a:t>Verifica las asignaturas que no has acreditado</a:t>
            </a:r>
          </a:p>
          <a:p>
            <a:pPr>
              <a:spcBef>
                <a:spcPct val="50000"/>
              </a:spcBef>
              <a:buFont typeface="Wingdings" pitchFamily="2" charset="2"/>
              <a:buChar char="ü"/>
              <a:defRPr/>
            </a:pPr>
            <a:r>
              <a:rPr lang="es-MX" sz="1600" b="1" dirty="0"/>
              <a:t>Solicita las asignaturas que has estudiado</a:t>
            </a:r>
          </a:p>
          <a:p>
            <a:pPr>
              <a:spcBef>
                <a:spcPct val="50000"/>
              </a:spcBef>
              <a:buFont typeface="Wingdings" pitchFamily="2" charset="2"/>
              <a:buChar char="ü"/>
              <a:defRPr/>
            </a:pPr>
            <a:r>
              <a:rPr lang="es-MX" sz="1600" b="1" dirty="0"/>
              <a:t>Busca nuestras guías y ejercicios de autoevaluación</a:t>
            </a:r>
          </a:p>
          <a:p>
            <a:pPr>
              <a:spcBef>
                <a:spcPct val="50000"/>
              </a:spcBef>
              <a:buFont typeface="Wingdings" pitchFamily="2" charset="2"/>
              <a:buChar char="ü"/>
              <a:defRPr/>
            </a:pPr>
            <a:r>
              <a:rPr lang="es-MX" sz="1600" b="1" dirty="0" smtClean="0"/>
              <a:t>Organiza </a:t>
            </a:r>
            <a:r>
              <a:rPr lang="es-MX" sz="1600" b="1" dirty="0"/>
              <a:t>tu tiempo familiar, laboral y de estudio</a:t>
            </a:r>
          </a:p>
        </p:txBody>
      </p:sp>
      <p:sp>
        <p:nvSpPr>
          <p:cNvPr id="5" name="4 Rectángulo"/>
          <p:cNvSpPr/>
          <p:nvPr/>
        </p:nvSpPr>
        <p:spPr>
          <a:xfrm>
            <a:off x="142844" y="2000240"/>
            <a:ext cx="2571750" cy="780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150" b="1" dirty="0" smtClean="0">
                <a:solidFill>
                  <a:schemeClr val="tx1"/>
                </a:solidFill>
              </a:rPr>
              <a:t>Horario para presentar  los exámenes,</a:t>
            </a:r>
            <a:endParaRPr lang="es-MX" sz="1150" b="1" dirty="0">
              <a:solidFill>
                <a:schemeClr val="tx1"/>
              </a:solidFill>
            </a:endParaRPr>
          </a:p>
          <a:p>
            <a:pPr algn="ctr">
              <a:defRPr/>
            </a:pPr>
            <a:r>
              <a:rPr lang="es-MX" sz="1150" b="1" dirty="0" smtClean="0">
                <a:solidFill>
                  <a:schemeClr val="tx1"/>
                </a:solidFill>
              </a:rPr>
              <a:t>cada asignatura tiene asignado un </a:t>
            </a:r>
            <a:r>
              <a:rPr lang="es-MX" sz="1150" b="1" dirty="0">
                <a:solidFill>
                  <a:schemeClr val="tx1"/>
                </a:solidFill>
              </a:rPr>
              <a:t>día y </a:t>
            </a:r>
            <a:r>
              <a:rPr lang="es-MX" sz="1150" b="1" dirty="0" smtClean="0">
                <a:solidFill>
                  <a:schemeClr val="tx1"/>
                </a:solidFill>
              </a:rPr>
              <a:t>hora de presentación</a:t>
            </a:r>
            <a:endParaRPr lang="es-MX" sz="1150" dirty="0">
              <a:solidFill>
                <a:schemeClr val="tx1"/>
              </a:solidFill>
            </a:endParaRPr>
          </a:p>
        </p:txBody>
      </p:sp>
      <p:sp>
        <p:nvSpPr>
          <p:cNvPr id="6" name="5 Rectángulo"/>
          <p:cNvSpPr/>
          <p:nvPr/>
        </p:nvSpPr>
        <p:spPr>
          <a:xfrm>
            <a:off x="142875" y="1106488"/>
            <a:ext cx="2643188" cy="546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smtClean="0">
                <a:solidFill>
                  <a:schemeClr val="tx1"/>
                </a:solidFill>
              </a:rPr>
              <a:t>Fecha para presentar los </a:t>
            </a:r>
            <a:r>
              <a:rPr lang="es-MX" sz="1200" b="1" dirty="0">
                <a:solidFill>
                  <a:schemeClr val="tx1"/>
                </a:solidFill>
              </a:rPr>
              <a:t>exámenes  solicitados</a:t>
            </a:r>
            <a:endParaRPr lang="es-ES" sz="1200" b="1" dirty="0">
              <a:solidFill>
                <a:schemeClr val="tx1"/>
              </a:solidFill>
            </a:endParaRPr>
          </a:p>
        </p:txBody>
      </p:sp>
      <p:sp>
        <p:nvSpPr>
          <p:cNvPr id="7" name="6 Rectángulo"/>
          <p:cNvSpPr/>
          <p:nvPr/>
        </p:nvSpPr>
        <p:spPr>
          <a:xfrm>
            <a:off x="142875" y="287338"/>
            <a:ext cx="2643188" cy="714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smtClean="0">
                <a:solidFill>
                  <a:schemeClr val="tx1"/>
                </a:solidFill>
              </a:rPr>
              <a:t>Fecha para realizar el pago de derecho a examen y solicitar en  CORDE</a:t>
            </a:r>
            <a:r>
              <a:rPr lang="es-MX" sz="1000" b="1" dirty="0" smtClean="0">
                <a:solidFill>
                  <a:schemeClr val="tx1"/>
                </a:solidFill>
              </a:rPr>
              <a:t> </a:t>
            </a:r>
            <a:endParaRPr lang="es-ES" sz="1000" b="1" dirty="0">
              <a:solidFill>
                <a:schemeClr val="tx1"/>
              </a:solidFill>
            </a:endParaRPr>
          </a:p>
        </p:txBody>
      </p:sp>
      <p:sp>
        <p:nvSpPr>
          <p:cNvPr id="9" name="8 Flecha derecha"/>
          <p:cNvSpPr/>
          <p:nvPr/>
        </p:nvSpPr>
        <p:spPr>
          <a:xfrm>
            <a:off x="2786050" y="2357430"/>
            <a:ext cx="5602374" cy="10715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ES" dirty="0">
              <a:solidFill>
                <a:schemeClr val="tx1"/>
              </a:solidFill>
            </a:endParaRPr>
          </a:p>
        </p:txBody>
      </p:sp>
      <p:sp>
        <p:nvSpPr>
          <p:cNvPr id="10" name="9 Flecha derecha"/>
          <p:cNvSpPr/>
          <p:nvPr/>
        </p:nvSpPr>
        <p:spPr>
          <a:xfrm>
            <a:off x="2857488" y="1214422"/>
            <a:ext cx="5429288" cy="21431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ES" dirty="0">
              <a:solidFill>
                <a:schemeClr val="tx1"/>
              </a:solidFill>
            </a:endParaRPr>
          </a:p>
        </p:txBody>
      </p:sp>
      <p:sp>
        <p:nvSpPr>
          <p:cNvPr id="11" name="10 Flecha derecha"/>
          <p:cNvSpPr/>
          <p:nvPr/>
        </p:nvSpPr>
        <p:spPr>
          <a:xfrm>
            <a:off x="2857488" y="642918"/>
            <a:ext cx="5429288" cy="21431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ES" dirty="0">
              <a:solidFill>
                <a:schemeClr val="tx1"/>
              </a:solidFill>
            </a:endParaRPr>
          </a:p>
        </p:txBody>
      </p:sp>
      <p:sp>
        <p:nvSpPr>
          <p:cNvPr id="12" name="Text Box 14"/>
          <p:cNvSpPr txBox="1">
            <a:spLocks noChangeArrowheads="1"/>
          </p:cNvSpPr>
          <p:nvPr/>
        </p:nvSpPr>
        <p:spPr bwMode="auto">
          <a:xfrm>
            <a:off x="3900983" y="44624"/>
            <a:ext cx="5135513" cy="369332"/>
          </a:xfrm>
          <a:prstGeom prst="rect">
            <a:avLst/>
          </a:prstGeom>
          <a:noFill/>
          <a:ln w="9525">
            <a:noFill/>
            <a:miter lim="800000"/>
            <a:headEnd/>
            <a:tailEnd/>
          </a:ln>
        </p:spPr>
        <p:txBody>
          <a:bodyPr wrap="square">
            <a:spAutoFit/>
          </a:bodyPr>
          <a:lstStyle/>
          <a:p>
            <a:pPr>
              <a:spcBef>
                <a:spcPct val="50000"/>
              </a:spcBef>
            </a:pPr>
            <a:r>
              <a:rPr lang="es-MX" b="1" dirty="0" smtClean="0">
                <a:latin typeface="Calibri" pitchFamily="34" charset="0"/>
              </a:rPr>
              <a:t>El Calendario de solicitud y presentación de examen </a:t>
            </a:r>
            <a:endParaRPr lang="es-MX" b="1" dirty="0">
              <a:latin typeface="Calibri" pitchFamily="34" charset="0"/>
            </a:endParaRPr>
          </a:p>
        </p:txBody>
      </p:sp>
      <p:sp>
        <p:nvSpPr>
          <p:cNvPr id="13" name="12 Rectángulo"/>
          <p:cNvSpPr/>
          <p:nvPr/>
        </p:nvSpPr>
        <p:spPr>
          <a:xfrm>
            <a:off x="8388424" y="622523"/>
            <a:ext cx="557212" cy="430213"/>
          </a:xfrm>
          <a:prstGeom prst="rect">
            <a:avLst/>
          </a:prstGeom>
          <a:no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Rectángulo"/>
          <p:cNvSpPr/>
          <p:nvPr/>
        </p:nvSpPr>
        <p:spPr>
          <a:xfrm>
            <a:off x="8316416" y="1199032"/>
            <a:ext cx="642942" cy="285752"/>
          </a:xfrm>
          <a:prstGeom prst="rect">
            <a:avLst/>
          </a:prstGeom>
          <a:no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Elipse"/>
          <p:cNvSpPr/>
          <p:nvPr/>
        </p:nvSpPr>
        <p:spPr>
          <a:xfrm>
            <a:off x="8388424" y="2276872"/>
            <a:ext cx="357187"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650278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1733</Words>
  <Application>Microsoft Office PowerPoint</Application>
  <PresentationFormat>Presentación en pantalla (4:3)</PresentationFormat>
  <Paragraphs>378</Paragraphs>
  <Slides>14</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Verdugo</dc:creator>
  <cp:lastModifiedBy>Prepa</cp:lastModifiedBy>
  <cp:revision>13</cp:revision>
  <dcterms:created xsi:type="dcterms:W3CDTF">2011-05-06T15:46:58Z</dcterms:created>
  <dcterms:modified xsi:type="dcterms:W3CDTF">2017-06-27T16:39:48Z</dcterms:modified>
</cp:coreProperties>
</file>